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9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3" r:id="rId57"/>
    <p:sldId id="314" r:id="rId58"/>
    <p:sldId id="315" r:id="rId59"/>
    <p:sldId id="316" r:id="rId60"/>
    <p:sldId id="317" r:id="rId61"/>
    <p:sldId id="312" r:id="rId62"/>
    <p:sldId id="318" r:id="rId63"/>
    <p:sldId id="319" r:id="rId64"/>
    <p:sldId id="320" r:id="rId65"/>
    <p:sldId id="321" r:id="rId66"/>
    <p:sldId id="322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5" r:id="rId78"/>
    <p:sldId id="336" r:id="rId79"/>
    <p:sldId id="334" r:id="rId80"/>
    <p:sldId id="323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2" r:id="rId116"/>
    <p:sldId id="371" r:id="rId11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0A8D3-8A07-4692-B41E-14893D6FBA24}" type="datetimeFigureOut">
              <a:rPr lang="pl-PL" smtClean="0"/>
              <a:t>23.11.2021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DF17C-03BA-4074-AEEA-6702B841BE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487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DF17C-03BA-4074-AEEA-6702B841BE6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40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47FA-3C86-4535-95B5-5E119E34E6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270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A94DC-ED4C-4310-AD6E-36CDEB5F04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06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9ED7-86AA-4F5D-A1CD-42AFF4327E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19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17E87-DE48-40C3-AE2B-9079EFDDBC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381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583D8-EB3C-42A4-8569-8860B411DC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37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6EFA-AAB2-4ECD-8389-98CFF2A405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9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F5F8-CBE0-4AA5-BFF7-77879BF27B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605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763AE-F927-49A1-ABF6-DF3847B596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62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705A-633B-4B84-BF89-DE4D4B604E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2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8C827-D0BA-4B42-9E1B-06C302C1BD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30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BD1D-4B15-4D14-A45B-3A895DF731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43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90DD34-4D1F-412A-B5B0-88B357BF39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rgbClr val="FF0000"/>
                </a:solidFill>
              </a:rPr>
              <a:t>Determinanty dochodu narodowego - analiza mnożników Keynesa</a:t>
            </a:r>
            <a:r>
              <a:rPr lang="pl-PL" sz="40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Popyt konsumpcyjny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W gospodarce bez udziału państwa </a:t>
            </a:r>
            <a:r>
              <a:rPr lang="pl-PL" b="1" smtClean="0">
                <a:solidFill>
                  <a:schemeClr val="accent2"/>
                </a:solidFill>
              </a:rPr>
              <a:t>rozporządzalne dochody osobiste są równe dochodom otrzymywanym od przedsiębiorstw</a:t>
            </a:r>
            <a:r>
              <a:rPr lang="pl-PL" smtClean="0"/>
              <a:t>. 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Wraz ze wzrostem dochodu wydatki konsumpcyjne rosną.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Przyczyny przyrostu długu publicznego w ostatnich latach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l-PL" sz="2800" dirty="0"/>
              <a:t>kryzys gospodarczy na świecie i spowolnienia gospodarcze w Polsce </a:t>
            </a:r>
          </a:p>
          <a:p>
            <a:pPr algn="just">
              <a:buFont typeface="Wingdings" pitchFamily="2" charset="2"/>
              <a:buChar char="Ø"/>
            </a:pPr>
            <a:endParaRPr lang="pl-PL" sz="2800" dirty="0"/>
          </a:p>
          <a:p>
            <a:pPr algn="just">
              <a:buFont typeface="Wingdings" pitchFamily="2" charset="2"/>
              <a:buChar char="Ø"/>
            </a:pPr>
            <a:r>
              <a:rPr lang="pl-PL" sz="2800" dirty="0"/>
              <a:t>obniżka podatków i składek przez poprzedni rząd, czemu nie towarzyszyło proporcjonalne obniżenie wydatków publicznych</a:t>
            </a:r>
          </a:p>
          <a:p>
            <a:pPr algn="just">
              <a:buFont typeface="Wingdings" pitchFamily="2" charset="2"/>
              <a:buChar char="Ø"/>
            </a:pPr>
            <a:endParaRPr lang="pl-PL" sz="2800" dirty="0"/>
          </a:p>
          <a:p>
            <a:pPr algn="just">
              <a:buFontTx/>
              <a:buNone/>
            </a:pPr>
            <a:r>
              <a:rPr lang="pl-PL" sz="2800" dirty="0"/>
              <a:t>	Dług publiczny w relacji do PKB w Polsce był </a:t>
            </a:r>
            <a:r>
              <a:rPr lang="pl-PL" sz="2800" b="1" dirty="0">
                <a:solidFill>
                  <a:schemeClr val="accent2"/>
                </a:solidFill>
              </a:rPr>
              <a:t>najniższy w 2000 roku i wyniósł </a:t>
            </a:r>
            <a:r>
              <a:rPr lang="pl-PL" sz="2800" b="1" dirty="0" smtClean="0">
                <a:solidFill>
                  <a:schemeClr val="accent2"/>
                </a:solidFill>
              </a:rPr>
              <a:t>51,1%.</a:t>
            </a:r>
            <a:r>
              <a:rPr lang="pl-PL" sz="2800" dirty="0" smtClean="0"/>
              <a:t> 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557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2"/>
                </a:solidFill>
              </a:rPr>
              <a:t>Bankructwo państwa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b="1">
                <a:solidFill>
                  <a:srgbClr val="FF0000"/>
                </a:solidFill>
              </a:rPr>
              <a:t>	Bankructwo państwa</a:t>
            </a:r>
            <a:r>
              <a:rPr lang="pl-PL"/>
              <a:t> występuje wtedy, gdy nie jest ono w stanie terminowo spłacać swojego zadłużenia.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W odniesieniu do państw bardziej właściwym określeniem problemów </a:t>
            </a:r>
            <a:br>
              <a:rPr lang="pl-PL"/>
            </a:br>
            <a:r>
              <a:rPr lang="pl-PL"/>
              <a:t>z obsługą zadłużenia jest </a:t>
            </a:r>
            <a:r>
              <a:rPr lang="pl-PL" b="1">
                <a:solidFill>
                  <a:srgbClr val="FF0000"/>
                </a:solidFill>
              </a:rPr>
              <a:t>utrata płynności</a:t>
            </a:r>
            <a:r>
              <a:rPr lang="pl-PL"/>
              <a:t> </a:t>
            </a:r>
            <a:r>
              <a:rPr lang="pl-PL" b="1">
                <a:solidFill>
                  <a:srgbClr val="FF0000"/>
                </a:solidFill>
              </a:rPr>
              <a:t>finansowej</a:t>
            </a:r>
            <a:r>
              <a:rPr lang="pl-PL"/>
              <a:t> lub </a:t>
            </a:r>
            <a:r>
              <a:rPr lang="pl-PL" b="1">
                <a:solidFill>
                  <a:srgbClr val="FF0000"/>
                </a:solidFill>
              </a:rPr>
              <a:t>przejściowa niewypłacalność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17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sz="2800"/>
              <a:t>	Państwo może </a:t>
            </a:r>
            <a:r>
              <a:rPr lang="pl-PL" sz="2800" b="1">
                <a:solidFill>
                  <a:schemeClr val="accent2"/>
                </a:solidFill>
              </a:rPr>
              <a:t>zawiesić spłatę długów denominowanych w walucie krajowej lub </a:t>
            </a:r>
            <a:br>
              <a:rPr lang="pl-PL" sz="2800" b="1">
                <a:solidFill>
                  <a:schemeClr val="accent2"/>
                </a:solidFill>
              </a:rPr>
            </a:br>
            <a:r>
              <a:rPr lang="pl-PL" sz="2800" b="1">
                <a:solidFill>
                  <a:schemeClr val="accent2"/>
                </a:solidFill>
              </a:rPr>
              <a:t>w walutach obcych</a:t>
            </a:r>
            <a:r>
              <a:rPr lang="pl-PL" sz="2800"/>
              <a:t>. W pierwszym przypadku, rządy mogą ułatwić sobie spłatę długów dopuszczając do wzrostu inflacji. 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Gdy kraj zawiesza spłatę zadłużenia zagranicznego to musi liczyć się z tym, że </a:t>
            </a:r>
            <a:br>
              <a:rPr lang="pl-PL" sz="2800"/>
            </a:br>
            <a:r>
              <a:rPr lang="pl-PL" sz="2800"/>
              <a:t>w przyszłości będą omijać go inwestorzy.  </a:t>
            </a:r>
          </a:p>
        </p:txBody>
      </p:sp>
    </p:spTree>
    <p:extLst>
      <p:ext uri="{BB962C8B-B14F-4D97-AF65-F5344CB8AC3E}">
        <p14:creationId xmlns:p14="http://schemas.microsoft.com/office/powerpoint/2010/main" val="35805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Wpływ handlu zagranicznego na popyt globalny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7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l-PL" dirty="0" smtClean="0"/>
                  <a:t>Gospodarkę, w której uwzględnia się wymianę zagraniczną nazywa się gospodarką otwartą. </a:t>
                </a:r>
              </a:p>
              <a:p>
                <a:pPr marL="0" indent="0" algn="just">
                  <a:buNone/>
                </a:pPr>
                <a:endParaRPr lang="pl-PL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𝑨𝑫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𝑮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just">
                  <a:buNone/>
                </a:pPr>
                <a:r>
                  <a:rPr lang="pl-PL" dirty="0" smtClean="0"/>
                  <a:t>Różnicę między eksportem a importem określa się jako 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eksport netto</a:t>
                </a:r>
                <a:r>
                  <a:rPr lang="pl-PL" dirty="0" smtClean="0"/>
                  <a:t> lub </a:t>
                </a:r>
                <a:r>
                  <a:rPr lang="pl-PL" b="1" dirty="0">
                    <a:solidFill>
                      <a:srgbClr val="FF0000"/>
                    </a:solidFill>
                  </a:rPr>
                  <a:t>bilans handlowy</a:t>
                </a:r>
                <a:r>
                  <a:rPr lang="pl-PL" sz="2800" dirty="0" smtClean="0"/>
                  <a:t>.</a:t>
                </a:r>
                <a:endParaRPr lang="pl-PL" sz="2800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852" t="-1384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8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Gdy eksport jest większy od importu pojawia się </a:t>
            </a:r>
            <a:r>
              <a:rPr lang="pl-PL" b="1" dirty="0" smtClean="0">
                <a:solidFill>
                  <a:srgbClr val="FF0000"/>
                </a:solidFill>
              </a:rPr>
              <a:t>nadwyżka handlowa</a:t>
            </a:r>
            <a:r>
              <a:rPr lang="pl-PL" dirty="0" smtClean="0"/>
              <a:t>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Gdy import jest większy od eksportu występuje </a:t>
            </a:r>
            <a:r>
              <a:rPr lang="pl-PL" b="1" dirty="0">
                <a:solidFill>
                  <a:srgbClr val="FF0000"/>
                </a:solidFill>
              </a:rPr>
              <a:t>deficyt </a:t>
            </a:r>
            <a:r>
              <a:rPr lang="pl-PL" b="1" dirty="0" smtClean="0">
                <a:solidFill>
                  <a:srgbClr val="FF0000"/>
                </a:solidFill>
              </a:rPr>
              <a:t>handlowy</a:t>
            </a:r>
            <a:r>
              <a:rPr lang="pl-PL" dirty="0" smtClean="0"/>
              <a:t>.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Eksport w modelu traktowany jest jako wielkość autonomiczna. Zależy od wielkości dochodu w innych państwach.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287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Poziom importu zależy od dochodu narodowego i wzrasta wraz z nim.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 smtClean="0"/>
              <a:t>Nachylenie krzywej popytu na import zależy od krańcowej skłonności od importu.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Krańcowa skłonność do importu </a:t>
            </a:r>
            <a:r>
              <a:rPr lang="pl-PL" dirty="0" smtClean="0"/>
              <a:t>(</a:t>
            </a:r>
            <a:r>
              <a:rPr lang="pl-PL" i="1" dirty="0" smtClean="0"/>
              <a:t>MPI – </a:t>
            </a:r>
            <a:r>
              <a:rPr lang="pl-PL" i="1" dirty="0" err="1" smtClean="0"/>
              <a:t>marginal</a:t>
            </a:r>
            <a:r>
              <a:rPr lang="pl-PL" i="1" dirty="0" smtClean="0"/>
              <a:t> </a:t>
            </a:r>
            <a:r>
              <a:rPr lang="pl-PL" i="1" dirty="0" err="1" smtClean="0"/>
              <a:t>propensity</a:t>
            </a:r>
            <a:r>
              <a:rPr lang="pl-PL" i="1" dirty="0" smtClean="0"/>
              <a:t> to import</a:t>
            </a:r>
            <a:r>
              <a:rPr lang="pl-PL" dirty="0" smtClean="0"/>
              <a:t>) to część dodatkowej złotówki dochodu narodowego, jaką krajowe podmioty chcą przeznaczyć na import.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9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Funkcje eksportu i importu</a:t>
            </a:r>
            <a:endParaRPr lang="pl-PL" b="1" dirty="0">
              <a:solidFill>
                <a:srgbClr val="0070C0"/>
              </a:solidFill>
            </a:endParaRPr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1043608" y="3501008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1043608" y="5301208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123728" y="5415027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dochód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 rot="16200000">
            <a:off x="50594" y="366593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eksport</a:t>
            </a:r>
            <a:endParaRPr lang="pl-PL" sz="1000" dirty="0"/>
          </a:p>
        </p:txBody>
      </p:sp>
      <p:cxnSp>
        <p:nvCxnSpPr>
          <p:cNvPr id="14" name="Łącznik prostoliniowy 13"/>
          <p:cNvCxnSpPr/>
          <p:nvPr/>
        </p:nvCxnSpPr>
        <p:spPr>
          <a:xfrm>
            <a:off x="1043608" y="4797152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619672" y="4550931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X = 15</a:t>
            </a:r>
            <a:endParaRPr lang="pl-PL" sz="1000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62662" y="4674041"/>
            <a:ext cx="3809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15</a:t>
            </a:r>
            <a:endParaRPr lang="pl-PL" sz="1000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131840" y="349442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3131840" y="5294626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4211960" y="5408445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dochód</a:t>
            </a:r>
            <a:endParaRPr lang="pl-PL" sz="1000" dirty="0"/>
          </a:p>
        </p:txBody>
      </p:sp>
      <p:sp>
        <p:nvSpPr>
          <p:cNvPr id="20" name="pole tekstowe 19"/>
          <p:cNvSpPr txBox="1"/>
          <p:nvPr/>
        </p:nvSpPr>
        <p:spPr>
          <a:xfrm rot="16200000">
            <a:off x="2138826" y="3659348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import</a:t>
            </a:r>
            <a:endParaRPr lang="pl-PL" sz="1000" dirty="0"/>
          </a:p>
        </p:txBody>
      </p:sp>
      <p:cxnSp>
        <p:nvCxnSpPr>
          <p:cNvPr id="25" name="Łącznik prostoliniowy 24"/>
          <p:cNvCxnSpPr/>
          <p:nvPr/>
        </p:nvCxnSpPr>
        <p:spPr>
          <a:xfrm flipV="1">
            <a:off x="3131840" y="4550931"/>
            <a:ext cx="1728192" cy="74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3707904" y="26369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MPI = 0,1</a:t>
            </a:r>
            <a:endParaRPr lang="pl-PL" dirty="0"/>
          </a:p>
        </p:txBody>
      </p:sp>
      <p:sp>
        <p:nvSpPr>
          <p:cNvPr id="27" name="pole tekstowe 26"/>
          <p:cNvSpPr txBox="1"/>
          <p:nvPr/>
        </p:nvSpPr>
        <p:spPr>
          <a:xfrm rot="-1380000">
            <a:off x="3995382" y="4427821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Z = 0,1Y</a:t>
            </a:r>
            <a:endParaRPr lang="pl-PL" sz="1000" dirty="0"/>
          </a:p>
        </p:txBody>
      </p:sp>
      <p:cxnSp>
        <p:nvCxnSpPr>
          <p:cNvPr id="28" name="Łącznik prosty ze strzałką 27"/>
          <p:cNvCxnSpPr/>
          <p:nvPr/>
        </p:nvCxnSpPr>
        <p:spPr>
          <a:xfrm flipV="1">
            <a:off x="5956329" y="3513794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5956329" y="5313994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 rot="16200000">
            <a:off x="4963315" y="3678716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import</a:t>
            </a:r>
            <a:endParaRPr lang="pl-PL" sz="1000" dirty="0"/>
          </a:p>
        </p:txBody>
      </p:sp>
      <p:cxnSp>
        <p:nvCxnSpPr>
          <p:cNvPr id="31" name="Łącznik prostoliniowy 30"/>
          <p:cNvCxnSpPr/>
          <p:nvPr/>
        </p:nvCxnSpPr>
        <p:spPr>
          <a:xfrm flipV="1">
            <a:off x="5956329" y="4570299"/>
            <a:ext cx="1728192" cy="7436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ole tekstowe 31"/>
          <p:cNvSpPr txBox="1"/>
          <p:nvPr/>
        </p:nvSpPr>
        <p:spPr>
          <a:xfrm rot="-1380000">
            <a:off x="5950006" y="4823919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Z = 0,1Y</a:t>
            </a:r>
            <a:endParaRPr lang="pl-PL" sz="1000" dirty="0"/>
          </a:p>
        </p:txBody>
      </p:sp>
      <p:cxnSp>
        <p:nvCxnSpPr>
          <p:cNvPr id="33" name="Łącznik prostoliniowy 32"/>
          <p:cNvCxnSpPr/>
          <p:nvPr/>
        </p:nvCxnSpPr>
        <p:spPr>
          <a:xfrm>
            <a:off x="5956328" y="4797151"/>
            <a:ext cx="17281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7336835" y="5531555"/>
            <a:ext cx="736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dochód</a:t>
            </a:r>
            <a:endParaRPr lang="pl-PL" sz="1000" dirty="0"/>
          </a:p>
        </p:txBody>
      </p:sp>
      <p:cxnSp>
        <p:nvCxnSpPr>
          <p:cNvPr id="38" name="Łącznik prostoliniowy 37"/>
          <p:cNvCxnSpPr/>
          <p:nvPr/>
        </p:nvCxnSpPr>
        <p:spPr>
          <a:xfrm>
            <a:off x="7173589" y="4792670"/>
            <a:ext cx="0" cy="52132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/>
          <p:cNvSpPr txBox="1"/>
          <p:nvPr/>
        </p:nvSpPr>
        <p:spPr>
          <a:xfrm>
            <a:off x="6300192" y="455093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X = 15</a:t>
            </a:r>
            <a:endParaRPr lang="pl-PL" sz="1000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6957565" y="531399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150</a:t>
            </a:r>
            <a:endParaRPr lang="pl-PL" sz="1000" dirty="0"/>
          </a:p>
        </p:txBody>
      </p:sp>
      <p:cxnSp>
        <p:nvCxnSpPr>
          <p:cNvPr id="46" name="Łącznik prosty ze strzałką 45"/>
          <p:cNvCxnSpPr>
            <a:endCxn id="32" idx="3"/>
          </p:cNvCxnSpPr>
          <p:nvPr/>
        </p:nvCxnSpPr>
        <p:spPr>
          <a:xfrm>
            <a:off x="6957565" y="4401109"/>
            <a:ext cx="167921" cy="306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/>
          <p:cNvSpPr txBox="1"/>
          <p:nvPr/>
        </p:nvSpPr>
        <p:spPr>
          <a:xfrm>
            <a:off x="6396342" y="3985263"/>
            <a:ext cx="1122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zrównoważony bilans handlowy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5579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X &gt; Z</a:t>
            </a:r>
            <a:endParaRPr lang="pl-P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sz="2400" dirty="0" smtClean="0"/>
                  <a:t>Wyjściowy stan: </a:t>
                </a:r>
                <a:r>
                  <a:rPr lang="pl-PL" sz="2400" i="1" dirty="0">
                    <a:latin typeface="Cambria Math"/>
                  </a:rPr>
                  <a:t/>
                </a:r>
                <a:br>
                  <a:rPr lang="pl-PL" sz="24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𝑡</m:t>
                      </m:r>
                      <m:r>
                        <a:rPr lang="pl-PL" sz="2400" i="1">
                          <a:latin typeface="Cambria Math"/>
                        </a:rPr>
                        <m:t>=0,2;</m:t>
                      </m:r>
                      <m:r>
                        <a:rPr lang="pl-PL" sz="2400" i="1">
                          <a:latin typeface="Cambria Math"/>
                        </a:rPr>
                        <m:t>𝐺</m:t>
                      </m:r>
                      <m:r>
                        <a:rPr lang="pl-PL" sz="2400" i="1">
                          <a:latin typeface="Cambria Math"/>
                        </a:rPr>
                        <m:t>=20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</m:t>
                      </m:r>
                      <m:r>
                        <a:rPr lang="pl-PL" sz="2400" i="1">
                          <a:latin typeface="Cambria Math"/>
                        </a:rPr>
                        <m:t>𝑀𝑃𝐶</m:t>
                      </m:r>
                      <m:r>
                        <a:rPr lang="pl-PL" sz="2400" i="1">
                          <a:latin typeface="Cambria Math"/>
                        </a:rPr>
                        <m:t>=0,75;</m:t>
                      </m:r>
                    </m:oMath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𝐼</m:t>
                      </m:r>
                      <m:r>
                        <a:rPr lang="pl-PL" sz="2400" i="1">
                          <a:latin typeface="Cambria Math"/>
                        </a:rPr>
                        <m:t>=15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=10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ł.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=0,6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+45;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  <m:r>
                            <a:rPr lang="pl-PL" sz="2400" i="1">
                              <a:latin typeface="Cambria Math"/>
                            </a:rPr>
                            <m:t>ó</m:t>
                          </m:r>
                          <m:r>
                            <a:rPr lang="pl-PL" sz="2400" i="1">
                              <a:latin typeface="Cambria Math"/>
                            </a:rPr>
                            <m:t>𝑤𝑛𝑜𝑤𝑎𝑔𝑖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>
                          <a:latin typeface="Cambria Math"/>
                        </a:rPr>
                        <m:t>112,5 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mld</m:t>
                      </m:r>
                      <m:r>
                        <a:rPr lang="pl-PL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z</m:t>
                      </m:r>
                      <m:r>
                        <a:rPr lang="pl-PL" sz="240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/>
                      </a:rPr>
                      <m:t>𝑋</m:t>
                    </m:r>
                    <m:r>
                      <a:rPr lang="pl-PL" sz="2400" b="0" i="1" smtClean="0">
                        <a:latin typeface="Cambria Math"/>
                      </a:rPr>
                      <m:t>=15 </m:t>
                    </m:r>
                    <m:r>
                      <a:rPr lang="pl-PL" sz="2400" b="0" i="1" smtClean="0">
                        <a:latin typeface="Cambria Math"/>
                      </a:rPr>
                      <m:t>𝑚𝑙𝑑</m:t>
                    </m:r>
                    <m:r>
                      <a:rPr lang="pl-PL" sz="2400" b="0" i="1" smtClean="0">
                        <a:latin typeface="Cambria Math"/>
                      </a:rPr>
                      <m:t> </m:t>
                    </m:r>
                    <m:r>
                      <a:rPr lang="pl-PL" sz="2400" b="0" i="1" smtClean="0">
                        <a:latin typeface="Cambria Math"/>
                      </a:rPr>
                      <m:t>𝑧</m:t>
                    </m:r>
                    <m:r>
                      <a:rPr lang="pl-PL" sz="2400" b="0" i="1" smtClean="0">
                        <a:latin typeface="Cambria Math"/>
                      </a:rPr>
                      <m:t>ł;</m:t>
                    </m:r>
                    <m:r>
                      <a:rPr lang="pl-PL" sz="2400" b="0" i="1" smtClean="0">
                        <a:latin typeface="Cambria Math"/>
                      </a:rPr>
                      <m:t>𝑀𝑃𝐼</m:t>
                    </m:r>
                    <m:r>
                      <a:rPr lang="pl-PL" sz="2400" b="0" i="1" smtClean="0">
                        <a:latin typeface="Cambria Math"/>
                      </a:rPr>
                      <m:t>=0,1</m:t>
                    </m:r>
                  </m:oMath>
                </a14:m>
                <a:r>
                  <a:rPr lang="pl-PL" sz="2400" b="0" dirty="0" smtClean="0"/>
                  <a:t>;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/>
                      </a:rPr>
                      <m:t>𝑍</m:t>
                    </m:r>
                    <m:r>
                      <a:rPr lang="pl-PL" sz="2400" b="0" i="1" smtClean="0">
                        <a:latin typeface="Cambria Math"/>
                      </a:rPr>
                      <m:t>=0,1∗112,5=11,25 </m:t>
                    </m:r>
                    <m:r>
                      <a:rPr lang="pl-PL" sz="2400" b="0" i="1" smtClean="0">
                        <a:latin typeface="Cambria Math"/>
                        <a:ea typeface="Cambria Math"/>
                      </a:rPr>
                      <m:t>𝑚𝑙𝑑</m:t>
                    </m:r>
                    <m:r>
                      <a:rPr lang="pl-PL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l-PL" sz="2400" b="0" i="1" smtClean="0">
                        <a:latin typeface="Cambria Math"/>
                        <a:ea typeface="Cambria Math"/>
                      </a:rPr>
                      <m:t>𝑧</m:t>
                    </m:r>
                    <m:r>
                      <a:rPr lang="pl-PL" sz="2400" b="0" i="1" smtClean="0">
                        <a:latin typeface="Cambria Math"/>
                        <a:ea typeface="Cambria Math"/>
                      </a:rPr>
                      <m:t>ł</m:t>
                    </m:r>
                  </m:oMath>
                </a14:m>
                <a:endParaRPr lang="pl-PL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𝐴𝐷</m:t>
                      </m:r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l-PL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b="0" i="1" smtClean="0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pl-PL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l-PL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pl-PL" sz="2400" b="0" i="1" smtClean="0">
                                  <a:latin typeface="Cambria Math"/>
                                  <a:ea typeface="Cambria Math"/>
                                </a:rPr>
                                <m:t>𝑀𝑃𝐶</m:t>
                              </m:r>
                            </m:e>
                          </m:d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𝑀𝑃𝐼</m:t>
                          </m:r>
                        </m:e>
                      </m:d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pl-PL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𝐴𝐷</m:t>
                      </m:r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]"/>
                          <m:ctrlPr>
                            <a:rPr lang="pl-P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ctrlPr>
                                <a:rPr lang="pl-P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b="0" i="1" smtClean="0">
                                  <a:latin typeface="Cambria Math"/>
                                </a:rPr>
                                <m:t>1−0,2</m:t>
                              </m:r>
                            </m:e>
                          </m:d>
                          <m:r>
                            <a:rPr lang="pl-PL" sz="2400" b="0" i="1" smtClean="0">
                              <a:latin typeface="Cambria Math"/>
                              <a:ea typeface="Cambria Math"/>
                            </a:rPr>
                            <m:t>∗0,75</m:t>
                          </m:r>
                        </m:e>
                      </m:d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−0,1}∗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+10+15+20+15</m:t>
                      </m:r>
                    </m:oMath>
                  </m:oMathPara>
                </a14:m>
                <a:endParaRPr lang="pl-PL" sz="24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𝐴𝐷</m:t>
                      </m:r>
                      <m:r>
                        <a:rPr lang="pl-PL" sz="2400" b="0" i="1" smtClean="0">
                          <a:latin typeface="Cambria Math"/>
                        </a:rPr>
                        <m:t>=0,5</m:t>
                      </m:r>
                      <m:r>
                        <a:rPr lang="pl-PL" sz="2400" b="0" i="1" smtClean="0">
                          <a:latin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</a:rPr>
                        <m:t>+60</m:t>
                      </m:r>
                    </m:oMath>
                  </m:oMathPara>
                </a14:m>
                <a:endParaRPr lang="pl-PL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𝐴𝐷</m:t>
                      </m:r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</a:rPr>
                        <m:t>=0,5</m:t>
                      </m:r>
                      <m:r>
                        <a:rPr lang="pl-PL" sz="2400" b="0" i="1" smtClean="0">
                          <a:latin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</a:rPr>
                        <m:t>+60</m:t>
                      </m:r>
                    </m:oMath>
                  </m:oMathPara>
                </a14:m>
                <a:endParaRPr lang="pl-PL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0" i="1" smtClean="0">
                          <a:latin typeface="Cambria Math"/>
                        </a:rPr>
                        <m:t>0,5</m:t>
                      </m:r>
                      <m:r>
                        <a:rPr lang="pl-PL" sz="2400" b="0" i="1" smtClean="0">
                          <a:latin typeface="Cambria Math"/>
                        </a:rPr>
                        <m:t>𝑌</m:t>
                      </m:r>
                      <m:r>
                        <a:rPr lang="pl-PL" sz="2400" b="0" i="1" smtClean="0">
                          <a:latin typeface="Cambria Math"/>
                        </a:rPr>
                        <m:t>=60</m:t>
                      </m:r>
                    </m:oMath>
                  </m:oMathPara>
                </a14:m>
                <a:endParaRPr lang="pl-PL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𝟏𝟐𝟎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3" b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676664" y="2887971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76664" y="497553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76664" y="3246746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32427" y="5119996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dochód, produkcja</a:t>
            </a:r>
            <a:endParaRPr lang="pl-PL" sz="1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5400000">
            <a:off x="563827" y="2919721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popyt globalny</a:t>
            </a:r>
            <a:r>
              <a:rPr lang="pl-PL" dirty="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89327" y="4904096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89552" y="2887971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676664" y="3607356"/>
            <a:ext cx="2124075" cy="97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579952" y="4162459"/>
            <a:ext cx="0" cy="828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504546" y="4090228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216389" y="4975533"/>
            <a:ext cx="52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112,5</a:t>
            </a:r>
            <a:endParaRPr lang="pl-PL" sz="1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283759" y="4453465"/>
            <a:ext cx="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45</a:t>
            </a:r>
            <a:endParaRPr lang="pl-PL" sz="1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800739" y="326708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/>
              <a:t>0</a:t>
            </a:r>
            <a:r>
              <a:rPr lang="pl-PL" sz="1000" dirty="0" smtClean="0"/>
              <a:t>=0,6Y + 45</a:t>
            </a:r>
            <a:endParaRPr lang="pl-PL" sz="1000" dirty="0"/>
          </a:p>
        </p:txBody>
      </p:sp>
      <p:cxnSp>
        <p:nvCxnSpPr>
          <p:cNvPr id="24" name="Łącznik prostoliniowy 23"/>
          <p:cNvCxnSpPr/>
          <p:nvPr/>
        </p:nvCxnSpPr>
        <p:spPr>
          <a:xfrm flipV="1">
            <a:off x="1676664" y="3788817"/>
            <a:ext cx="2124075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2666470" y="3966676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1</a:t>
            </a:r>
            <a:endParaRPr lang="pl-PL" sz="800" baseline="-25000" dirty="0"/>
          </a:p>
        </p:txBody>
      </p:sp>
      <p:cxnSp>
        <p:nvCxnSpPr>
          <p:cNvPr id="29" name="Łącznik prostoliniowy 28"/>
          <p:cNvCxnSpPr>
            <a:stCxn id="27" idx="4"/>
          </p:cNvCxnSpPr>
          <p:nvPr/>
        </p:nvCxnSpPr>
        <p:spPr>
          <a:xfrm>
            <a:off x="2738701" y="4111139"/>
            <a:ext cx="0" cy="864394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595118" y="4974489"/>
            <a:ext cx="43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120</a:t>
            </a:r>
            <a:endParaRPr lang="pl-PL" sz="10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836904" y="3699897"/>
            <a:ext cx="107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 smtClean="0"/>
              <a:t>1</a:t>
            </a:r>
            <a:r>
              <a:rPr lang="pl-PL" sz="1000" dirty="0" smtClean="0"/>
              <a:t>=0,5Y + 60</a:t>
            </a:r>
            <a:endParaRPr lang="pl-PL" sz="10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316623" y="4169762"/>
            <a:ext cx="360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60</a:t>
            </a:r>
            <a:endParaRPr lang="pl-PL" sz="10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940152" y="1622405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Jeżeli eksport jest większy od importu to </a:t>
            </a:r>
            <a:br>
              <a:rPr lang="pl-PL" sz="2400" dirty="0" smtClean="0"/>
            </a:br>
            <a:r>
              <a:rPr lang="pl-PL" sz="2400" dirty="0" smtClean="0"/>
              <a:t>w gospodarce otwartej dochód </a:t>
            </a:r>
            <a:br>
              <a:rPr lang="pl-PL" sz="2400" dirty="0" smtClean="0"/>
            </a:br>
            <a:r>
              <a:rPr lang="pl-PL" sz="2400" dirty="0" smtClean="0"/>
              <a:t>i produkcja </a:t>
            </a:r>
            <a:br>
              <a:rPr lang="pl-PL" sz="2400" dirty="0" smtClean="0"/>
            </a:br>
            <a:r>
              <a:rPr lang="pl-PL" sz="2400" dirty="0" smtClean="0"/>
              <a:t>w punkcie równowagi są wyższe niż </a:t>
            </a:r>
            <a:br>
              <a:rPr lang="pl-PL" sz="2400" dirty="0" smtClean="0"/>
            </a:br>
            <a:r>
              <a:rPr lang="pl-PL" sz="2400" dirty="0" smtClean="0"/>
              <a:t>w gospodarce zamkniętej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337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Krańcowa skłonność do konsumpcji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Nachylenie funkcji konsumpcji zależy od krańcowej skłonności do konsumpcji (MPC).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l-PL" sz="24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b="1" smtClean="0">
                <a:solidFill>
                  <a:srgbClr val="FF0000"/>
                </a:solidFill>
              </a:rPr>
              <a:t>Krańcowa skłonność do konsumpcji</a:t>
            </a:r>
            <a:r>
              <a:rPr lang="pl-PL" sz="2400" smtClean="0"/>
              <a:t> jest to część dodatkowej złotówki dochodu rozporządzalnego, jaką gospodarstwa domowe pragną przeznaczyć na konsumpcję. 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116013" y="27813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116013" y="53006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1116013" y="2997200"/>
            <a:ext cx="23764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1042988" y="4365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87675" y="5445125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 rot="-5400000">
            <a:off x="-285750" y="2813051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wydatki konsumpcyjne</a:t>
            </a:r>
            <a:r>
              <a:rPr lang="pl-PL"/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4213" y="4221163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900113" y="6021388"/>
            <a:ext cx="3671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/>
              <a:t>MPC – marginal propensity to consume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X &lt; Z</a:t>
            </a:r>
            <a:endParaRPr lang="pl-P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sz="2400" dirty="0" smtClean="0"/>
                  <a:t>Wyjściowy stan: </a:t>
                </a:r>
                <a:r>
                  <a:rPr lang="pl-PL" sz="2400" i="1" dirty="0">
                    <a:latin typeface="Cambria Math"/>
                  </a:rPr>
                  <a:t/>
                </a:r>
                <a:br>
                  <a:rPr lang="pl-PL" sz="24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𝑡</m:t>
                      </m:r>
                      <m:r>
                        <a:rPr lang="pl-PL" sz="2400" i="1">
                          <a:latin typeface="Cambria Math"/>
                        </a:rPr>
                        <m:t>=0,2;</m:t>
                      </m:r>
                      <m:r>
                        <a:rPr lang="pl-PL" sz="2400" i="1">
                          <a:latin typeface="Cambria Math"/>
                        </a:rPr>
                        <m:t>𝐺</m:t>
                      </m:r>
                      <m:r>
                        <a:rPr lang="pl-PL" sz="2400" i="1">
                          <a:latin typeface="Cambria Math"/>
                        </a:rPr>
                        <m:t>=20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</m:t>
                      </m:r>
                      <m:r>
                        <a:rPr lang="pl-PL" sz="2400" i="1">
                          <a:latin typeface="Cambria Math"/>
                        </a:rPr>
                        <m:t>𝑀𝑃𝐶</m:t>
                      </m:r>
                      <m:r>
                        <a:rPr lang="pl-PL" sz="2400" i="1">
                          <a:latin typeface="Cambria Math"/>
                        </a:rPr>
                        <m:t>=0,75;</m:t>
                      </m:r>
                    </m:oMath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𝐼</m:t>
                      </m:r>
                      <m:r>
                        <a:rPr lang="pl-PL" sz="2400" i="1">
                          <a:latin typeface="Cambria Math"/>
                        </a:rPr>
                        <m:t>=15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=10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ł.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=0,6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+45;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  <m:r>
                            <a:rPr lang="pl-PL" sz="2400" i="1">
                              <a:latin typeface="Cambria Math"/>
                            </a:rPr>
                            <m:t>ó</m:t>
                          </m:r>
                          <m:r>
                            <a:rPr lang="pl-PL" sz="2400" i="1">
                              <a:latin typeface="Cambria Math"/>
                            </a:rPr>
                            <m:t>𝑤𝑛𝑜𝑤𝑎𝑔𝑖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>
                          <a:latin typeface="Cambria Math"/>
                        </a:rPr>
                        <m:t>112,5 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mld</m:t>
                      </m:r>
                      <m:r>
                        <a:rPr lang="pl-PL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z</m:t>
                      </m:r>
                      <m:r>
                        <a:rPr lang="pl-PL" sz="240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𝑋</m:t>
                    </m:r>
                    <m:r>
                      <a:rPr lang="pl-PL" sz="2400" i="1">
                        <a:latin typeface="Cambria Math"/>
                      </a:rPr>
                      <m:t>=10 </m:t>
                    </m:r>
                    <m:r>
                      <a:rPr lang="pl-PL" sz="2400" i="1">
                        <a:latin typeface="Cambria Math"/>
                      </a:rPr>
                      <m:t>𝑚𝑙𝑑</m:t>
                    </m:r>
                    <m:r>
                      <a:rPr lang="pl-PL" sz="2400" i="1">
                        <a:latin typeface="Cambria Math"/>
                      </a:rPr>
                      <m:t> </m:t>
                    </m:r>
                    <m:r>
                      <a:rPr lang="pl-PL" sz="2400" i="1">
                        <a:latin typeface="Cambria Math"/>
                      </a:rPr>
                      <m:t>𝑧</m:t>
                    </m:r>
                    <m:r>
                      <a:rPr lang="pl-PL" sz="2400" i="1">
                        <a:latin typeface="Cambria Math"/>
                      </a:rPr>
                      <m:t>ł;</m:t>
                    </m:r>
                    <m:r>
                      <a:rPr lang="pl-PL" sz="2400" i="1">
                        <a:latin typeface="Cambria Math"/>
                      </a:rPr>
                      <m:t>𝑀𝑃𝐼</m:t>
                    </m:r>
                    <m:r>
                      <a:rPr lang="pl-PL" sz="2400" i="1">
                        <a:latin typeface="Cambria Math"/>
                      </a:rPr>
                      <m:t>=0,1</m:t>
                    </m:r>
                  </m:oMath>
                </a14:m>
                <a:r>
                  <a:rPr lang="pl-PL" sz="2400" dirty="0"/>
                  <a:t>;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𝑍</m:t>
                    </m:r>
                    <m:r>
                      <a:rPr lang="pl-PL" sz="2400" i="1">
                        <a:latin typeface="Cambria Math"/>
                      </a:rPr>
                      <m:t>=0,1∗112,5=11,25 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𝑚𝑙𝑑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ł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pl-PL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𝑀𝑃𝐶</m:t>
                              </m:r>
                            </m:e>
                          </m:d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𝑀𝑃𝐼</m:t>
                          </m:r>
                        </m:e>
                      </m:d>
                      <m:r>
                        <a:rPr lang="pl-PL" sz="2400" i="1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]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1−0,2</m:t>
                              </m:r>
                            </m:e>
                          </m:d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∗0,75</m:t>
                          </m:r>
                        </m:e>
                      </m:d>
                      <m:r>
                        <a:rPr lang="pl-PL" sz="2400" i="1">
                          <a:latin typeface="Cambria Math"/>
                          <a:ea typeface="Cambria Math"/>
                        </a:rPr>
                        <m:t>−0,1}∗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+10+15+20+10</m:t>
                      </m:r>
                    </m:oMath>
                  </m:oMathPara>
                </a14:m>
                <a:endParaRPr lang="pl-PL" sz="24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+55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+55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=55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𝟏𝟏𝟎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3" b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2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676664" y="2887971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76664" y="497553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76664" y="3246746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32427" y="5119996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dochód, produkcja</a:t>
            </a:r>
            <a:endParaRPr lang="pl-PL" sz="1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5400000">
            <a:off x="563827" y="2919721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popyt globalny</a:t>
            </a:r>
            <a:r>
              <a:rPr lang="pl-PL" dirty="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89327" y="4904096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89552" y="2887971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676664" y="3607356"/>
            <a:ext cx="2124075" cy="97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579952" y="4162459"/>
            <a:ext cx="0" cy="828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504546" y="4090228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2454790" y="4974489"/>
            <a:ext cx="52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112,5</a:t>
            </a:r>
            <a:endParaRPr lang="pl-PL" sz="1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283759" y="4462088"/>
            <a:ext cx="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45</a:t>
            </a:r>
            <a:endParaRPr lang="pl-PL" sz="1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800739" y="345367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/>
              <a:t>0</a:t>
            </a:r>
            <a:r>
              <a:rPr lang="pl-PL" sz="1000" dirty="0" smtClean="0"/>
              <a:t>= 0,6Y + 45</a:t>
            </a:r>
            <a:endParaRPr lang="pl-PL" sz="1000" dirty="0"/>
          </a:p>
        </p:txBody>
      </p:sp>
      <p:cxnSp>
        <p:nvCxnSpPr>
          <p:cNvPr id="24" name="Łącznik prostoliniowy 23"/>
          <p:cNvCxnSpPr/>
          <p:nvPr/>
        </p:nvCxnSpPr>
        <p:spPr>
          <a:xfrm flipV="1">
            <a:off x="1676663" y="3949409"/>
            <a:ext cx="2124075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2405314" y="4234691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1</a:t>
            </a:r>
            <a:endParaRPr lang="pl-PL" sz="800" baseline="-25000" dirty="0"/>
          </a:p>
        </p:txBody>
      </p:sp>
      <p:cxnSp>
        <p:nvCxnSpPr>
          <p:cNvPr id="29" name="Łącznik prostoliniowy 28"/>
          <p:cNvCxnSpPr>
            <a:stCxn id="27" idx="4"/>
          </p:cNvCxnSpPr>
          <p:nvPr/>
        </p:nvCxnSpPr>
        <p:spPr>
          <a:xfrm>
            <a:off x="2477545" y="4379154"/>
            <a:ext cx="0" cy="59533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ole tekstowe 29"/>
          <p:cNvSpPr txBox="1"/>
          <p:nvPr/>
        </p:nvSpPr>
        <p:spPr>
          <a:xfrm>
            <a:off x="2145150" y="4976542"/>
            <a:ext cx="431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110</a:t>
            </a:r>
            <a:endParaRPr lang="pl-PL" sz="10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3836904" y="3829428"/>
            <a:ext cx="1079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 smtClean="0"/>
              <a:t>1</a:t>
            </a:r>
            <a:r>
              <a:rPr lang="pl-PL" sz="1000" dirty="0" smtClean="0"/>
              <a:t>= 0,5Y + 55</a:t>
            </a:r>
            <a:endParaRPr lang="pl-PL" sz="10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316623" y="4256043"/>
            <a:ext cx="360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55</a:t>
            </a:r>
            <a:endParaRPr lang="pl-PL" sz="10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940152" y="1622405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Jeżeli eksport jest mniejszy od importu to </a:t>
            </a:r>
            <a:br>
              <a:rPr lang="pl-PL" sz="2400" dirty="0" smtClean="0"/>
            </a:br>
            <a:r>
              <a:rPr lang="pl-PL" sz="2400" dirty="0" smtClean="0"/>
              <a:t>w gospodarce otwartej dochód </a:t>
            </a:r>
            <a:br>
              <a:rPr lang="pl-PL" sz="2400" dirty="0" smtClean="0"/>
            </a:br>
            <a:r>
              <a:rPr lang="pl-PL" sz="2400" dirty="0" smtClean="0"/>
              <a:t>i produkcja </a:t>
            </a:r>
            <a:br>
              <a:rPr lang="pl-PL" sz="2400" dirty="0" smtClean="0"/>
            </a:br>
            <a:r>
              <a:rPr lang="pl-PL" sz="2400" dirty="0" smtClean="0"/>
              <a:t>w punkcie równowagi są niższe niż </a:t>
            </a:r>
            <a:br>
              <a:rPr lang="pl-PL" sz="2400" dirty="0" smtClean="0"/>
            </a:br>
            <a:r>
              <a:rPr lang="pl-PL" sz="2400" dirty="0" smtClean="0"/>
              <a:t>w gospodarce zamkniętej</a:t>
            </a:r>
            <a:r>
              <a:rPr lang="pl-PL" dirty="0" smtClean="0"/>
              <a:t>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21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X = Z</a:t>
            </a:r>
            <a:endParaRPr lang="pl-P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l-PL" sz="2400" dirty="0" smtClean="0"/>
                  <a:t>Wyjściowy stan: </a:t>
                </a:r>
                <a:r>
                  <a:rPr lang="pl-PL" sz="2400" i="1" dirty="0">
                    <a:latin typeface="Cambria Math"/>
                  </a:rPr>
                  <a:t/>
                </a:r>
                <a:br>
                  <a:rPr lang="pl-PL" sz="24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𝑡</m:t>
                      </m:r>
                      <m:r>
                        <a:rPr lang="pl-PL" sz="2400" i="1">
                          <a:latin typeface="Cambria Math"/>
                        </a:rPr>
                        <m:t>=0,2;</m:t>
                      </m:r>
                      <m:r>
                        <a:rPr lang="pl-PL" sz="2400" i="1">
                          <a:latin typeface="Cambria Math"/>
                        </a:rPr>
                        <m:t>𝐺</m:t>
                      </m:r>
                      <m:r>
                        <a:rPr lang="pl-PL" sz="2400" i="1">
                          <a:latin typeface="Cambria Math"/>
                        </a:rPr>
                        <m:t>=20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</m:t>
                      </m:r>
                      <m:r>
                        <a:rPr lang="pl-PL" sz="2400" i="1">
                          <a:latin typeface="Cambria Math"/>
                        </a:rPr>
                        <m:t>𝑀𝑃𝐶</m:t>
                      </m:r>
                      <m:r>
                        <a:rPr lang="pl-PL" sz="2400" i="1">
                          <a:latin typeface="Cambria Math"/>
                        </a:rPr>
                        <m:t>=0,75;</m:t>
                      </m:r>
                    </m:oMath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𝐼</m:t>
                      </m:r>
                      <m:r>
                        <a:rPr lang="pl-PL" sz="2400" i="1">
                          <a:latin typeface="Cambria Math"/>
                        </a:rPr>
                        <m:t>=15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=10 </m:t>
                      </m:r>
                      <m:r>
                        <a:rPr lang="pl-PL" sz="2400" i="1">
                          <a:latin typeface="Cambria Math"/>
                        </a:rPr>
                        <m:t>𝑚𝑙𝑑</m:t>
                      </m:r>
                      <m:r>
                        <a:rPr lang="pl-PL" sz="2400" i="1">
                          <a:latin typeface="Cambria Math"/>
                        </a:rPr>
                        <m:t> </m:t>
                      </m:r>
                      <m:r>
                        <a:rPr lang="pl-PL" sz="2400" i="1">
                          <a:latin typeface="Cambria Math"/>
                        </a:rPr>
                        <m:t>𝑧</m:t>
                      </m:r>
                      <m:r>
                        <a:rPr lang="pl-PL" sz="2400" i="1">
                          <a:latin typeface="Cambria Math"/>
                        </a:rPr>
                        <m:t>ł.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=0,6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+45; </m:t>
                      </m:r>
                      <m:sSub>
                        <m:sSubPr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4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l-PL" sz="2400" i="1">
                              <a:latin typeface="Cambria Math"/>
                            </a:rPr>
                            <m:t>𝑟</m:t>
                          </m:r>
                          <m:r>
                            <a:rPr lang="pl-PL" sz="2400" i="1">
                              <a:latin typeface="Cambria Math"/>
                            </a:rPr>
                            <m:t>ó</m:t>
                          </m:r>
                          <m:r>
                            <a:rPr lang="pl-PL" sz="2400" i="1">
                              <a:latin typeface="Cambria Math"/>
                            </a:rPr>
                            <m:t>𝑤𝑛𝑜𝑤𝑎𝑔𝑖</m:t>
                          </m:r>
                        </m:sub>
                      </m:sSub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>
                          <a:latin typeface="Cambria Math"/>
                        </a:rPr>
                        <m:t>112,5 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mld</m:t>
                      </m:r>
                      <m:r>
                        <a:rPr lang="pl-PL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400">
                          <a:latin typeface="Cambria Math"/>
                        </a:rPr>
                        <m:t>z</m:t>
                      </m:r>
                      <m:r>
                        <a:rPr lang="pl-PL" sz="240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𝑋</m:t>
                    </m:r>
                    <m:r>
                      <a:rPr lang="pl-PL" sz="2400" i="1">
                        <a:latin typeface="Cambria Math"/>
                      </a:rPr>
                      <m:t>=11,25 </m:t>
                    </m:r>
                    <m:r>
                      <a:rPr lang="pl-PL" sz="2400" i="1">
                        <a:latin typeface="Cambria Math"/>
                      </a:rPr>
                      <m:t>𝑚𝑙𝑑</m:t>
                    </m:r>
                    <m:r>
                      <a:rPr lang="pl-PL" sz="2400" i="1">
                        <a:latin typeface="Cambria Math"/>
                      </a:rPr>
                      <m:t> </m:t>
                    </m:r>
                    <m:r>
                      <a:rPr lang="pl-PL" sz="2400" i="1">
                        <a:latin typeface="Cambria Math"/>
                      </a:rPr>
                      <m:t>𝑧</m:t>
                    </m:r>
                    <m:r>
                      <a:rPr lang="pl-PL" sz="2400" i="1">
                        <a:latin typeface="Cambria Math"/>
                      </a:rPr>
                      <m:t>ł;</m:t>
                    </m:r>
                    <m:r>
                      <a:rPr lang="pl-PL" sz="2400" i="1">
                        <a:latin typeface="Cambria Math"/>
                      </a:rPr>
                      <m:t>𝑀𝑃𝐼</m:t>
                    </m:r>
                    <m:r>
                      <a:rPr lang="pl-PL" sz="2400" i="1">
                        <a:latin typeface="Cambria Math"/>
                      </a:rPr>
                      <m:t>=0,1</m:t>
                    </m:r>
                  </m:oMath>
                </a14:m>
                <a:r>
                  <a:rPr lang="pl-PL" sz="2400" dirty="0"/>
                  <a:t>; </a:t>
                </a: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𝑍</m:t>
                    </m:r>
                    <m:r>
                      <a:rPr lang="pl-PL" sz="2400" i="1">
                        <a:latin typeface="Cambria Math"/>
                      </a:rPr>
                      <m:t>=0,1∗112,5=11,25 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𝑚𝑙𝑑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𝑧</m:t>
                    </m:r>
                    <m:r>
                      <a:rPr lang="pl-PL" sz="2400" i="1">
                        <a:latin typeface="Cambria Math"/>
                        <a:ea typeface="Cambria Math"/>
                      </a:rPr>
                      <m:t>ł</m:t>
                    </m:r>
                  </m:oMath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pl-PL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l-PL" sz="2400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pl-PL" sz="2400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  <m:r>
                                <a:rPr lang="pl-PL" sz="2400" i="1">
                                  <a:latin typeface="Cambria Math"/>
                                  <a:ea typeface="Cambria Math"/>
                                </a:rPr>
                                <m:t>𝑀𝑃𝐶</m:t>
                              </m:r>
                            </m:e>
                          </m:d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𝑀𝑃𝐼</m:t>
                          </m:r>
                        </m:e>
                      </m:d>
                      <m:r>
                        <a:rPr lang="pl-PL" sz="2400" i="1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𝑋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]"/>
                          <m:ctrlPr>
                            <a:rPr lang="pl-P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ctrlPr>
                                <a:rPr lang="pl-PL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400" i="1">
                                  <a:latin typeface="Cambria Math"/>
                                </a:rPr>
                                <m:t>1−0,2</m:t>
                              </m:r>
                            </m:e>
                          </m:d>
                          <m:r>
                            <a:rPr lang="pl-PL" sz="2400" i="1">
                              <a:latin typeface="Cambria Math"/>
                              <a:ea typeface="Cambria Math"/>
                            </a:rPr>
                            <m:t>∗0,75</m:t>
                          </m:r>
                        </m:e>
                      </m:d>
                      <m:r>
                        <a:rPr lang="pl-PL" sz="2400" i="1">
                          <a:latin typeface="Cambria Math"/>
                          <a:ea typeface="Cambria Math"/>
                        </a:rPr>
                        <m:t>−0,1}∗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  <a:ea typeface="Cambria Math"/>
                        </a:rPr>
                        <m:t>+10+15+20+11,25</m:t>
                      </m:r>
                    </m:oMath>
                  </m:oMathPara>
                </a14:m>
                <a:endParaRPr lang="pl-PL" sz="2400" dirty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+56,25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+56,25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0,5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=56,25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𝟏𝟏𝟐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943" b="-12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6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676664" y="2887971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676664" y="4975533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676664" y="3246746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32427" y="5119996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dochód, produkcja</a:t>
            </a:r>
            <a:endParaRPr lang="pl-PL" sz="1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5400000">
            <a:off x="563827" y="2919721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popyt globalny</a:t>
            </a:r>
            <a:r>
              <a:rPr lang="pl-PL" dirty="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389327" y="4904096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189552" y="2887971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676664" y="3607356"/>
            <a:ext cx="2124075" cy="97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579952" y="4162459"/>
            <a:ext cx="0" cy="828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" name="pole tekstowe 19"/>
          <p:cNvSpPr txBox="1"/>
          <p:nvPr/>
        </p:nvSpPr>
        <p:spPr>
          <a:xfrm>
            <a:off x="2336510" y="4974488"/>
            <a:ext cx="52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112,5</a:t>
            </a:r>
            <a:endParaRPr lang="pl-PL" sz="1000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283759" y="4462088"/>
            <a:ext cx="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45</a:t>
            </a:r>
            <a:endParaRPr lang="pl-PL" sz="1000" dirty="0"/>
          </a:p>
        </p:txBody>
      </p:sp>
      <p:sp>
        <p:nvSpPr>
          <p:cNvPr id="22" name="pole tekstowe 21"/>
          <p:cNvSpPr txBox="1"/>
          <p:nvPr/>
        </p:nvSpPr>
        <p:spPr>
          <a:xfrm>
            <a:off x="3800739" y="345367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/>
              <a:t>0</a:t>
            </a:r>
            <a:r>
              <a:rPr lang="pl-PL" sz="1000" dirty="0" smtClean="0"/>
              <a:t>= 0,6Y + 45</a:t>
            </a:r>
            <a:endParaRPr lang="pl-PL" sz="1000" dirty="0"/>
          </a:p>
        </p:txBody>
      </p:sp>
      <p:cxnSp>
        <p:nvCxnSpPr>
          <p:cNvPr id="24" name="Łącznik prostoliniowy 23"/>
          <p:cNvCxnSpPr/>
          <p:nvPr/>
        </p:nvCxnSpPr>
        <p:spPr>
          <a:xfrm flipV="1">
            <a:off x="1676662" y="3875098"/>
            <a:ext cx="2124075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3836904" y="3829428"/>
            <a:ext cx="1311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 smtClean="0"/>
              <a:t>1</a:t>
            </a:r>
            <a:r>
              <a:rPr lang="pl-PL" sz="1000" dirty="0" smtClean="0"/>
              <a:t>= 0,5Y + 56,25</a:t>
            </a:r>
            <a:endParaRPr lang="pl-PL" sz="10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1100402" y="4256043"/>
            <a:ext cx="576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56,25</a:t>
            </a:r>
            <a:endParaRPr lang="pl-PL" sz="10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940152" y="1622405"/>
            <a:ext cx="26642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Jeżeli eksport jest równy importowi to </a:t>
            </a:r>
            <a:br>
              <a:rPr lang="pl-PL" sz="2400" dirty="0" smtClean="0"/>
            </a:br>
            <a:r>
              <a:rPr lang="pl-PL" sz="2400" dirty="0" smtClean="0"/>
              <a:t>w gospodarce otwartej dochód </a:t>
            </a:r>
            <a:br>
              <a:rPr lang="pl-PL" sz="2400" dirty="0" smtClean="0"/>
            </a:br>
            <a:r>
              <a:rPr lang="pl-PL" sz="2400" dirty="0" smtClean="0"/>
              <a:t>i produkcja </a:t>
            </a:r>
            <a:br>
              <a:rPr lang="pl-PL" sz="2400" dirty="0" smtClean="0"/>
            </a:br>
            <a:r>
              <a:rPr lang="pl-PL" sz="2400" dirty="0" smtClean="0"/>
              <a:t>w punkcie równowagi są takie same jak </a:t>
            </a:r>
            <a:br>
              <a:rPr lang="pl-PL" sz="2400" dirty="0" smtClean="0"/>
            </a:br>
            <a:r>
              <a:rPr lang="pl-PL" sz="2400" dirty="0" smtClean="0"/>
              <a:t>w gospodarce zamkniętej</a:t>
            </a:r>
            <a:r>
              <a:rPr lang="pl-PL" dirty="0" smtClean="0"/>
              <a:t>. </a:t>
            </a:r>
            <a:endParaRPr lang="pl-PL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504546" y="4090228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</p:spTree>
    <p:extLst>
      <p:ext uri="{BB962C8B-B14F-4D97-AF65-F5344CB8AC3E}">
        <p14:creationId xmlns:p14="http://schemas.microsoft.com/office/powerpoint/2010/main" val="7736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Mnożnik w gospodarce otwartej</a:t>
            </a:r>
            <a:endParaRPr lang="pl-PL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𝑚𝑛𝑜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𝑛𝑖𝑘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1−(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𝑀𝑃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pl-PL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𝑀𝑃𝐼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pl-PL" b="0" dirty="0" smtClean="0"/>
              </a:p>
              <a:p>
                <a:pPr marL="0" indent="0" algn="just">
                  <a:buNone/>
                </a:pPr>
                <a:r>
                  <a:rPr lang="pl-PL" dirty="0" smtClean="0"/>
                  <a:t>W przykładzie mnożnik wyniesie: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𝑚𝑛𝑜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𝑛𝑖𝑘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1−(0,6−0,1)</m:t>
                          </m:r>
                        </m:den>
                      </m:f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𝒎𝒏𝒐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ż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𝒏𝒊𝒌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1−0,5</m:t>
                          </m:r>
                        </m:den>
                      </m:f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</a:rPr>
                            <m:t>0,5</m:t>
                          </m:r>
                        </m:den>
                      </m:f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pl-PL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0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b="1" smtClean="0">
                <a:solidFill>
                  <a:srgbClr val="0070C0"/>
                </a:solidFill>
              </a:rPr>
              <a:t>Literatura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pl-PL" altLang="pl-PL" sz="2800" smtClean="0"/>
              <a:t>D. Begg, S. Fisher, G. Vernasca, </a:t>
            </a:r>
            <a:br>
              <a:rPr lang="pl-PL" altLang="pl-PL" sz="2800" smtClean="0"/>
            </a:br>
            <a:r>
              <a:rPr lang="pl-PL" altLang="pl-PL" sz="2800" smtClean="0"/>
              <a:t>R. Dornbusch, Mikroekonomia, PWE, Warszawa 2014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800" smtClean="0"/>
              <a:t>Red. Naukowa, R. Milewski, </a:t>
            </a:r>
            <a:br>
              <a:rPr lang="pl-PL" altLang="pl-PL" sz="2800" smtClean="0"/>
            </a:br>
            <a:r>
              <a:rPr lang="pl-PL" altLang="pl-PL" sz="2800" smtClean="0"/>
              <a:t>E. Kwiatkowski, Podstawy ekonomii, Wydawnictwo Naukowe PWN, Warszawa 2018</a:t>
            </a:r>
          </a:p>
          <a:p>
            <a:pPr marL="514350" indent="-514350" algn="just">
              <a:buFontTx/>
              <a:buAutoNum type="arabicPeriod"/>
            </a:pPr>
            <a:r>
              <a:rPr lang="pl-PL" altLang="pl-PL" sz="2800" smtClean="0"/>
              <a:t>Marciniak S. (red. naukowa), </a:t>
            </a:r>
            <a:r>
              <a:rPr lang="pl-PL" altLang="pl-PL" sz="2800" i="1" smtClean="0"/>
              <a:t>Makro </a:t>
            </a:r>
            <a:br>
              <a:rPr lang="pl-PL" altLang="pl-PL" sz="2800" i="1" smtClean="0"/>
            </a:br>
            <a:r>
              <a:rPr lang="pl-PL" altLang="pl-PL" sz="2800" i="1" smtClean="0"/>
              <a:t>i mikroekonomia. Podstawowe problemy</a:t>
            </a:r>
            <a:r>
              <a:rPr lang="pl-PL" altLang="pl-PL" sz="2800" smtClean="0"/>
              <a:t>, </a:t>
            </a:r>
            <a:r>
              <a:rPr lang="pl-PL" altLang="pl-PL" sz="2800" i="1" smtClean="0"/>
              <a:t>współczesności</a:t>
            </a:r>
            <a:r>
              <a:rPr lang="pl-PL" altLang="pl-PL" sz="2800" smtClean="0"/>
              <a:t>, Wydawnictwo Naukowe PWN, Warszawa 2013</a:t>
            </a:r>
          </a:p>
          <a:p>
            <a:pPr marL="514350" indent="-514350" algn="just">
              <a:buFontTx/>
              <a:buAutoNum type="arabicPeriod"/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154984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Dziękuję za uwagę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4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Jeżeli konsumenci wydawaliby </a:t>
            </a:r>
            <a:br>
              <a:rPr lang="pl-PL" smtClean="0"/>
            </a:br>
            <a:r>
              <a:rPr lang="pl-PL" smtClean="0"/>
              <a:t>z dodatkowej złotówki dochodu na konsumpcję 75 groszy to krańcowa skłonność do konsumpcji (MPC) wyniosłaby 0,75.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chemeClr val="accent2"/>
                </a:solidFill>
              </a:rPr>
              <a:t>Im wyższa wartość krańcowej skłonności do konsumpcji, tym funkcja jest bardziej stroma.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Autonomiczny popyt konsumpcyjny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87900" y="1628775"/>
            <a:ext cx="39100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b="1" smtClean="0">
                <a:solidFill>
                  <a:srgbClr val="FF0000"/>
                </a:solidFill>
              </a:rPr>
              <a:t>Autonomiczny popyt konsumpcyjny</a:t>
            </a:r>
            <a:r>
              <a:rPr lang="pl-PL" sz="2400" smtClean="0"/>
              <a:t> (C</a:t>
            </a:r>
            <a:r>
              <a:rPr lang="pl-PL" sz="2400" baseline="-25000" smtClean="0"/>
              <a:t>0</a:t>
            </a:r>
            <a:r>
              <a:rPr lang="pl-PL" sz="2400" smtClean="0"/>
              <a:t>) jest popytem niezależnym od dochodu. Popyt przy dochodach zerowych jest w całości autonomiczny (niezależny od dochodu).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/>
              <a:t>	W przykładzie autonomiczny popyt konsumpcyjny wynosi </a:t>
            </a:r>
            <a:br>
              <a:rPr lang="pl-PL" sz="2400" smtClean="0"/>
            </a:br>
            <a:r>
              <a:rPr lang="pl-PL" sz="2400" smtClean="0"/>
              <a:t>10 mld złotych. </a:t>
            </a:r>
          </a:p>
        </p:txBody>
      </p:sp>
      <p:sp>
        <p:nvSpPr>
          <p:cNvPr id="14340" name="Line 11"/>
          <p:cNvSpPr>
            <a:spLocks noChangeShapeType="1"/>
          </p:cNvSpPr>
          <p:nvPr/>
        </p:nvSpPr>
        <p:spPr bwMode="auto">
          <a:xfrm flipV="1">
            <a:off x="1116013" y="27813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1" name="Line 12"/>
          <p:cNvSpPr>
            <a:spLocks noChangeShapeType="1"/>
          </p:cNvSpPr>
          <p:nvPr/>
        </p:nvSpPr>
        <p:spPr bwMode="auto">
          <a:xfrm>
            <a:off x="1116013" y="53006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2" name="Line 13"/>
          <p:cNvSpPr>
            <a:spLocks noChangeShapeType="1"/>
          </p:cNvSpPr>
          <p:nvPr/>
        </p:nvSpPr>
        <p:spPr bwMode="auto">
          <a:xfrm flipV="1">
            <a:off x="1116013" y="2997200"/>
            <a:ext cx="23764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3" name="Line 14"/>
          <p:cNvSpPr>
            <a:spLocks noChangeShapeType="1"/>
          </p:cNvSpPr>
          <p:nvPr/>
        </p:nvSpPr>
        <p:spPr bwMode="auto">
          <a:xfrm flipH="1">
            <a:off x="1042988" y="4365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2987675" y="5445125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 rot="-5400000">
            <a:off x="-285750" y="2813051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wydatki konsumpcyjne</a:t>
            </a:r>
            <a:r>
              <a:rPr lang="pl-PL"/>
              <a:t> 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684213" y="4221163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7" name="Text Box 18"/>
              <p:cNvSpPr txBox="1">
                <a:spLocks noChangeArrowheads="1"/>
              </p:cNvSpPr>
              <p:nvPr/>
            </p:nvSpPr>
            <p:spPr bwMode="auto">
              <a:xfrm rot="-1800000">
                <a:off x="2195736" y="2597944"/>
                <a:ext cx="208756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𝐶</m:t>
                      </m:r>
                      <m:r>
                        <a:rPr lang="pl-PL" i="1" dirty="0" smtClean="0">
                          <a:latin typeface="Cambria Math"/>
                        </a:rPr>
                        <m:t> = 0,75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+ 10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434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800000">
                <a:off x="2195736" y="2597944"/>
                <a:ext cx="2087563" cy="366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Funkcja popytu konsumpcyjnego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800" dirty="0" smtClean="0"/>
                  <a:t>	Funkcja popytu konsumpcyjnego jest funkcją liniową o wzorze: 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𝑦</m:t>
                    </m:r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r>
                      <a:rPr lang="pl-PL" sz="2800" i="1" dirty="0" err="1" smtClean="0">
                        <a:latin typeface="Cambria Math"/>
                      </a:rPr>
                      <m:t>𝑎𝑥</m:t>
                    </m:r>
                    <m:r>
                      <a:rPr lang="pl-PL" sz="2800" i="1" dirty="0" smtClean="0">
                        <a:latin typeface="Cambria Math"/>
                      </a:rPr>
                      <m:t> + </m:t>
                    </m:r>
                    <m:r>
                      <a:rPr lang="pl-PL" sz="2800" i="1" dirty="0" smtClean="0">
                        <a:latin typeface="Cambria Math"/>
                      </a:rPr>
                      <m:t>𝑏</m:t>
                    </m:r>
                  </m:oMath>
                </a14:m>
                <a:endParaRPr lang="pl-PL" sz="2800" dirty="0" smtClean="0"/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800" dirty="0" smtClean="0"/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800" dirty="0" smtClean="0"/>
                  <a:t>	Ekonomiczny wzór wygląda następująco: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800" dirty="0" smtClean="0"/>
                  <a:t/>
                </a:r>
                <a:br>
                  <a:rPr lang="pl-PL" sz="28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𝑪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= 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𝑴𝑷𝑪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∗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+ </m:t>
                      </m:r>
                      <m:r>
                        <a:rPr lang="pl-PL" sz="28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𝑪</m:t>
                      </m:r>
                      <m:r>
                        <a:rPr lang="pl-PL" sz="2800" b="1" i="1" baseline="-25000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pl-PL" sz="2800" b="1" baseline="-25000" dirty="0" smtClean="0">
                  <a:solidFill>
                    <a:schemeClr val="accent2"/>
                  </a:solidFill>
                </a:endParaRPr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800" dirty="0" smtClean="0"/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800" dirty="0" smtClean="0"/>
                  <a:t>	W przykładzie wzór na funkcję konsumpcji wygląda następująco:</a:t>
                </a:r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800" dirty="0" smtClean="0"/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𝑪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𝟎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𝟕𝟓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𝒀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+ 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𝟏𝟎</m:t>
                    </m:r>
                  </m:oMath>
                </a14:m>
                <a:endParaRPr lang="pl-PL" sz="2800" b="1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pl-PL" sz="2800" b="1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pl-PL" sz="2800" dirty="0" smtClean="0"/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3235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Funkcja oszczędności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Nachylenie funkcji oszczędności zależy od krańcowej skłonności do oszczędności.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800" b="1" smtClean="0">
                <a:solidFill>
                  <a:srgbClr val="FF0000"/>
                </a:solidFill>
              </a:rPr>
              <a:t>Krańcowa skłonność do oszczędzania</a:t>
            </a:r>
            <a:r>
              <a:rPr lang="pl-PL" sz="2800" smtClean="0"/>
              <a:t> jest to część dodatkowej złotówki dochodu rozporządzalnego, jaką gospodarstwa domowe zamierzają oszczędzić.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</a:t>
            </a:r>
            <a:r>
              <a:rPr lang="pl-PL" sz="2800" b="1" smtClean="0">
                <a:solidFill>
                  <a:srgbClr val="FF0000"/>
                </a:solidFill>
              </a:rPr>
              <a:t>MPS</a:t>
            </a:r>
            <a:r>
              <a:rPr lang="pl-PL" sz="2800" smtClean="0"/>
              <a:t> (</a:t>
            </a:r>
            <a:r>
              <a:rPr lang="pl-PL" sz="2800" i="1" smtClean="0"/>
              <a:t>marginal propensity to save</a:t>
            </a:r>
            <a:r>
              <a:rPr lang="pl-PL" sz="2800" smtClean="0"/>
              <a:t>) krańcowa skłonność do oszczędzania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549275"/>
                <a:ext cx="8229600" cy="6119813"/>
              </a:xfrm>
            </p:spPr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dirty="0" smtClean="0"/>
                  <a:t>	Oszczędności przy dochodach zerowych (S</a:t>
                </a:r>
                <a:r>
                  <a:rPr lang="pl-PL" baseline="-25000" dirty="0" smtClean="0"/>
                  <a:t>0</a:t>
                </a:r>
                <a:r>
                  <a:rPr lang="pl-PL" dirty="0" smtClean="0"/>
                  <a:t>) są o tyle mniejsze od zera, o ile większa jest od zera konsumpcja </a:t>
                </a:r>
                <a:br>
                  <a:rPr lang="pl-PL" dirty="0" smtClean="0"/>
                </a:br>
                <a:r>
                  <a:rPr lang="pl-PL" dirty="0" smtClean="0"/>
                  <a:t>(w przykładzie -10 mld złotych)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l-PL" dirty="0" smtClean="0"/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dirty="0" smtClean="0"/>
                  <a:t>	W gospodarce zamkniętej, bez udziału państwa zachodzi równość:</a:t>
                </a: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l-PL" dirty="0" smtClean="0"/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𝑴𝑷𝑪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+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𝑴𝑷𝑺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l-PL" dirty="0" smtClean="0"/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dirty="0" smtClean="0"/>
                  <a:t>	W związku z tym </a:t>
                </a:r>
                <a:r>
                  <a:rPr lang="pl-PL" b="1" dirty="0" smtClean="0">
                    <a:solidFill>
                      <a:schemeClr val="accent2"/>
                    </a:solidFill>
                  </a:rPr>
                  <a:t>MPS</a:t>
                </a:r>
                <a:r>
                  <a:rPr lang="pl-PL" dirty="0" smtClean="0"/>
                  <a:t> w przykładzie wynosi </a:t>
                </a:r>
                <a:r>
                  <a:rPr lang="pl-PL" b="1" dirty="0" smtClean="0">
                    <a:solidFill>
                      <a:schemeClr val="accent2"/>
                    </a:solidFill>
                  </a:rPr>
                  <a:t>0,25</a:t>
                </a:r>
                <a:r>
                  <a:rPr lang="pl-PL" dirty="0" smtClean="0"/>
                  <a:t>. </a:t>
                </a:r>
              </a:p>
            </p:txBody>
          </p:sp>
        </mc:Choice>
        <mc:Fallback xmlns="">
          <p:sp>
            <p:nvSpPr>
              <p:cNvPr id="174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549275"/>
                <a:ext cx="8229600" cy="6119813"/>
              </a:xfrm>
              <a:blipFill rotWithShape="1">
                <a:blip r:embed="rId2"/>
                <a:stretch>
                  <a:fillRect t="-2092" r="-1852" b="-39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Wykres funkcji oszczędności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00563" y="1628775"/>
                <a:ext cx="4197350" cy="4525963"/>
              </a:xfrm>
            </p:spPr>
            <p:txBody>
              <a:bodyPr/>
              <a:lstStyle/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/>
                  <a:t>	Funkcja oszczędności jest funkcją liniową o wzorze: </a:t>
                </a:r>
                <a:br>
                  <a:rPr lang="pl-PL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latin typeface="Cambria Math"/>
                        </a:rPr>
                        <m:t>𝑦</m:t>
                      </m:r>
                      <m:r>
                        <a:rPr lang="pl-PL" sz="2000" i="1" dirty="0" smtClean="0">
                          <a:latin typeface="Cambria Math"/>
                        </a:rPr>
                        <m:t> = </m:t>
                      </m:r>
                      <m:r>
                        <a:rPr lang="pl-PL" sz="2000" i="1" dirty="0" err="1" smtClean="0">
                          <a:latin typeface="Cambria Math"/>
                        </a:rPr>
                        <m:t>𝑎𝑥</m:t>
                      </m:r>
                      <m:r>
                        <a:rPr lang="pl-PL" sz="2000" i="1" dirty="0" smtClean="0">
                          <a:latin typeface="Cambria Math"/>
                        </a:rPr>
                        <m:t> + </m:t>
                      </m:r>
                      <m:r>
                        <a:rPr lang="pl-PL" sz="200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pl-PL" sz="2000" dirty="0" smtClean="0"/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000" dirty="0" smtClean="0"/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/>
                  <a:t>	Ekonomiczny wzór wygląda następująco:</a:t>
                </a:r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/>
                  <a:t/>
                </a:r>
                <a:br>
                  <a:rPr lang="pl-PL" sz="200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𝑺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= 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𝑴𝑷𝑺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∗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 + </m:t>
                      </m:r>
                      <m:r>
                        <a:rPr lang="pl-PL" sz="2000" b="1" i="1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𝑺</m:t>
                      </m:r>
                      <m:r>
                        <a:rPr lang="pl-PL" sz="2000" b="1" i="1" baseline="-25000" dirty="0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pl-PL" sz="2000" b="1" baseline="-25000" dirty="0" smtClean="0">
                  <a:solidFill>
                    <a:schemeClr val="accent2"/>
                  </a:solidFill>
                </a:endParaRPr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000" dirty="0" smtClean="0"/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/>
                  <a:t>	W przykładzie wzór na funkcję oszczędności wygląda następująco:</a:t>
                </a:r>
              </a:p>
              <a:p>
                <a:pPr algn="just" eaLnBrk="1" hangingPunct="1">
                  <a:lnSpc>
                    <a:spcPct val="80000"/>
                  </a:lnSpc>
                  <a:buFontTx/>
                  <a:buNone/>
                </a:pPr>
                <a:endParaRPr lang="pl-PL" sz="2000" dirty="0" smtClean="0"/>
              </a:p>
              <a:p>
                <a:pPr algn="ctr" eaLnBrk="1" hangingPunct="1">
                  <a:lnSpc>
                    <a:spcPct val="80000"/>
                  </a:lnSpc>
                  <a:buFontTx/>
                  <a:buNone/>
                </a:pPr>
                <a:r>
                  <a:rPr lang="pl-PL" sz="2000" dirty="0" smtClean="0"/>
                  <a:t>	</a:t>
                </a:r>
                <a14:m>
                  <m:oMath xmlns:m="http://schemas.openxmlformats.org/officeDocument/2006/math"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𝑺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𝟎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𝟐𝟓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𝒀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+ (−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𝟏𝟎</m:t>
                    </m:r>
                    <m:r>
                      <a:rPr lang="pl-PL" sz="20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l-PL" sz="2000" b="1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endParaRPr lang="pl-PL" sz="2000" dirty="0" smtClean="0"/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00563" y="1628775"/>
                <a:ext cx="4197350" cy="4525963"/>
              </a:xfrm>
              <a:blipFill rotWithShape="1">
                <a:blip r:embed="rId2"/>
                <a:stretch>
                  <a:fillRect t="-1884" r="-145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1331913" y="278130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31913" y="43656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1331913" y="3860800"/>
            <a:ext cx="22320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258888" y="4941888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55650" y="4797425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-10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916238" y="4437063"/>
            <a:ext cx="865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 rot="-5400000">
            <a:off x="389732" y="2859881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oszczędności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43" name="Text Box 11"/>
              <p:cNvSpPr txBox="1">
                <a:spLocks noChangeArrowheads="1"/>
              </p:cNvSpPr>
              <p:nvPr/>
            </p:nvSpPr>
            <p:spPr bwMode="auto">
              <a:xfrm rot="-1560000">
                <a:off x="2555874" y="3357563"/>
                <a:ext cx="2016126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𝑆</m:t>
                      </m:r>
                      <m:r>
                        <a:rPr lang="pl-PL" i="1" dirty="0" smtClean="0">
                          <a:latin typeface="Cambria Math"/>
                        </a:rPr>
                        <m:t> = 0,25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− 10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443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560000">
                <a:off x="2555874" y="3357563"/>
                <a:ext cx="20161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Popyt inwestycyjny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rgbClr val="FF0000"/>
                </a:solidFill>
              </a:rPr>
              <a:t>Popyt inwestycyjny</a:t>
            </a:r>
            <a:r>
              <a:rPr lang="pl-PL" smtClean="0"/>
              <a:t> jest sumą planowanych przez przedsiębiorstwo wydatków na zwiększenie kapitału trwałego oraz stanu zapasów.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chemeClr val="accent2"/>
                </a:solidFill>
              </a:rPr>
              <a:t>Popyt inwestycyjny jest w modelu autonomiczny względem dochodu </a:t>
            </a:r>
            <a:br>
              <a:rPr lang="pl-PL" b="1" smtClean="0">
                <a:solidFill>
                  <a:schemeClr val="accent2"/>
                </a:solidFill>
              </a:rPr>
            </a:br>
            <a:r>
              <a:rPr lang="pl-PL" b="1" smtClean="0">
                <a:solidFill>
                  <a:schemeClr val="accent2"/>
                </a:solidFill>
              </a:rPr>
              <a:t>i produkcji.</a:t>
            </a:r>
            <a:r>
              <a:rPr lang="pl-PL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Funkcja popytu inwestycyjnego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28775"/>
            <a:ext cx="412591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	Popyt inwestycyjny zależy głównie od przewidywań co do kształtowania się zmian popytu </a:t>
            </a:r>
            <a:br>
              <a:rPr lang="pl-PL" smtClean="0"/>
            </a:br>
            <a:r>
              <a:rPr lang="pl-PL" smtClean="0"/>
              <a:t>w przyszłości. 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1116013" y="2781300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116013" y="53006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042988" y="4365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2987675" y="5445125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 rot="-5400000">
            <a:off x="-285750" y="2813051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wydatki inwestycyjne</a:t>
            </a:r>
            <a:r>
              <a:rPr lang="pl-PL"/>
              <a:t> </a:t>
            </a:r>
          </a:p>
        </p:txBody>
      </p:sp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684213" y="4221163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0" name="Text Box 11"/>
              <p:cNvSpPr txBox="1">
                <a:spLocks noChangeArrowheads="1"/>
              </p:cNvSpPr>
              <p:nvPr/>
            </p:nvSpPr>
            <p:spPr bwMode="auto">
              <a:xfrm>
                <a:off x="2051050" y="3860800"/>
                <a:ext cx="12239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𝐼</m:t>
                      </m:r>
                      <m:r>
                        <a:rPr lang="pl-PL" i="1" dirty="0" smtClean="0">
                          <a:latin typeface="Cambria Math"/>
                        </a:rPr>
                        <m:t> = 15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490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3860800"/>
                <a:ext cx="1223963" cy="3667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1116013" y="4365625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Plan wykładu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Założenia do modelu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Elementy popytu globalnego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Krótkookresowa równowaga na rynku dóbr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Procesy dostosowawcze prowadzące do równowagi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Mnożnik 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Paradoks zapobiegliwości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Wpływ państwa na popyt globalny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Budżet państwa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Definicja i rodzaje polityki fiskalnej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Deficyt budżetowy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Dług publiczny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pl-PL" sz="2400" dirty="0" smtClean="0"/>
              <a:t>Wpływ handlu zagranicznego na popyt globalny</a:t>
            </a:r>
          </a:p>
          <a:p>
            <a:pPr marL="514350" indent="-514350" algn="just" eaLnBrk="1" hangingPunct="1">
              <a:buFont typeface="+mj-lt"/>
              <a:buAutoNum type="arabicPeriod"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FF0000"/>
                </a:solidFill>
              </a:rPr>
              <a:t>Krótkookresowa równowaga na rynku dóbr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Konstruowanie funkcji popytu globalnego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628775"/>
            <a:ext cx="38385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smtClean="0"/>
              <a:t>	Funkcja popytu globalnego powstaje poprzez </a:t>
            </a:r>
            <a:r>
              <a:rPr lang="pl-PL" sz="2800" b="1" smtClean="0">
                <a:solidFill>
                  <a:schemeClr val="accent2"/>
                </a:solidFill>
              </a:rPr>
              <a:t>dodanie do funkcji konsumpcji, funkcji inwestycji</a:t>
            </a:r>
            <a:r>
              <a:rPr lang="pl-PL" sz="280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smtClean="0"/>
              <a:t>	Funkcja konsumpcji przesuwa się równolegle do góry </a:t>
            </a:r>
            <a:br>
              <a:rPr lang="pl-PL" sz="2800" smtClean="0"/>
            </a:br>
            <a:r>
              <a:rPr lang="pl-PL" sz="2800" smtClean="0"/>
              <a:t>o wartość funkcji inwestycji.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1116013" y="2276475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116013" y="5300663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1116013" y="2997200"/>
            <a:ext cx="237648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1042988" y="43656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87675" y="5445125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 rot="-5400000">
            <a:off x="-760412" y="2533650"/>
            <a:ext cx="21605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Popyt globalny = wydatki konsumpcyjne + wydatki inwestycyjne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4213" y="4221163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9" name="Text Box 11"/>
              <p:cNvSpPr txBox="1">
                <a:spLocks noChangeArrowheads="1"/>
              </p:cNvSpPr>
              <p:nvPr/>
            </p:nvSpPr>
            <p:spPr bwMode="auto">
              <a:xfrm rot="-1740000">
                <a:off x="1866198" y="2852739"/>
                <a:ext cx="2087563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𝐶</m:t>
                      </m:r>
                      <m:r>
                        <a:rPr lang="pl-PL" i="1" dirty="0" smtClean="0">
                          <a:latin typeface="Cambria Math"/>
                        </a:rPr>
                        <m:t> = 0,75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+ 10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539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740000">
                <a:off x="1866198" y="2852739"/>
                <a:ext cx="2087563" cy="3667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1116013" y="2133600"/>
            <a:ext cx="1584325" cy="9350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H="1">
            <a:off x="971550" y="30686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11188" y="2924175"/>
            <a:ext cx="358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25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1692275" y="29972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>
                <a:off x="900112" y="3429000"/>
                <a:ext cx="1008063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𝐼</m:t>
                      </m:r>
                      <m:r>
                        <a:rPr lang="pl-PL" sz="1200" i="1" dirty="0" smtClean="0">
                          <a:latin typeface="Cambria Math"/>
                        </a:rPr>
                        <m:t> = 15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2254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0112" y="3429000"/>
                <a:ext cx="1008063" cy="274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 rot="-1860000">
                <a:off x="1079500" y="1868799"/>
                <a:ext cx="244951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𝐴𝐷</m:t>
                      </m:r>
                      <m:r>
                        <a:rPr lang="pl-PL" i="1" dirty="0" smtClean="0">
                          <a:latin typeface="Cambria Math"/>
                        </a:rPr>
                        <m:t> = 0,75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+ 25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254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860000">
                <a:off x="1079500" y="1868799"/>
                <a:ext cx="244951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Linia 45</a:t>
            </a:r>
            <a:r>
              <a:rPr lang="pl-PL" b="1" baseline="30000" smtClean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1600200"/>
            <a:ext cx="39703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b="1" smtClean="0">
                <a:solidFill>
                  <a:srgbClr val="FF0000"/>
                </a:solidFill>
              </a:rPr>
              <a:t>	Linia 45</a:t>
            </a:r>
            <a:r>
              <a:rPr lang="pl-PL" sz="2800" b="1" baseline="30000" smtClean="0">
                <a:solidFill>
                  <a:srgbClr val="FF0000"/>
                </a:solidFill>
              </a:rPr>
              <a:t>0</a:t>
            </a:r>
            <a:r>
              <a:rPr lang="pl-PL" sz="2800" smtClean="0"/>
              <a:t> łączy punkty, które posiadają taką samą współrzędną X i Y.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smtClean="0"/>
              <a:t>	W każdym więc punkcie na linii 45</a:t>
            </a:r>
            <a:r>
              <a:rPr lang="pl-PL" sz="2800" baseline="30000" smtClean="0"/>
              <a:t>0</a:t>
            </a:r>
            <a:r>
              <a:rPr lang="pl-PL" sz="2800" smtClean="0"/>
              <a:t> popyt globalny jest równy wielkości produkcji </a:t>
            </a:r>
            <a:br>
              <a:rPr lang="pl-PL" sz="2800" smtClean="0"/>
            </a:br>
            <a:r>
              <a:rPr lang="pl-PL" sz="2800" smtClean="0"/>
              <a:t>i dochodowi. 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1187450" y="31416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187450" y="52292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1187450" y="3500438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 rot="-5400000">
            <a:off x="74613" y="31734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popyt globalny</a:t>
            </a:r>
            <a:r>
              <a:rPr lang="pl-PL"/>
              <a:t>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Produkcja w stanie równowagi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600200"/>
            <a:ext cx="4114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b="1" smtClean="0">
                <a:solidFill>
                  <a:schemeClr val="accent2"/>
                </a:solidFill>
              </a:rPr>
              <a:t>Punkt równowagi krótkookresowej na rynku dóbr</a:t>
            </a:r>
            <a:r>
              <a:rPr lang="pl-PL" sz="2400" smtClean="0"/>
              <a:t> wyznacza się poprzez nałożenie na linię 45</a:t>
            </a:r>
            <a:r>
              <a:rPr lang="pl-PL" sz="2400" baseline="30000" smtClean="0"/>
              <a:t>0</a:t>
            </a:r>
            <a:r>
              <a:rPr lang="pl-PL" sz="2400" smtClean="0"/>
              <a:t> funkcji popytu globalnego.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l-PL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400" smtClean="0"/>
              <a:t>	</a:t>
            </a:r>
            <a:r>
              <a:rPr lang="pl-PL" sz="2400" b="1" smtClean="0">
                <a:solidFill>
                  <a:srgbClr val="FF0000"/>
                </a:solidFill>
              </a:rPr>
              <a:t>W punkcie równowagi planowane wydatki (na konsumpcję </a:t>
            </a:r>
            <a:br>
              <a:rPr lang="pl-PL" sz="2400" b="1" smtClean="0">
                <a:solidFill>
                  <a:srgbClr val="FF0000"/>
                </a:solidFill>
              </a:rPr>
            </a:br>
            <a:r>
              <a:rPr lang="pl-PL" sz="2400" b="1" smtClean="0">
                <a:solidFill>
                  <a:srgbClr val="FF0000"/>
                </a:solidFill>
              </a:rPr>
              <a:t>i inwestycje) zrównują się faktycznie wytworzoną produkcją.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1187450" y="31416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1187450" y="52292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V="1">
            <a:off x="1187450" y="3500438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 rot="-5400000">
            <a:off x="74613" y="31734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popyt globalny</a:t>
            </a:r>
            <a:r>
              <a:rPr lang="pl-PL"/>
              <a:t> 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1187450" y="3789363"/>
            <a:ext cx="23050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8" name="Text Box 12"/>
              <p:cNvSpPr txBox="1">
                <a:spLocks noChangeArrowheads="1"/>
              </p:cNvSpPr>
              <p:nvPr/>
            </p:nvSpPr>
            <p:spPr bwMode="auto">
              <a:xfrm rot="-840000">
                <a:off x="1223127" y="3713806"/>
                <a:ext cx="172720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𝐴𝐷</m:t>
                      </m:r>
                      <m:r>
                        <a:rPr lang="pl-PL" sz="1200" i="1" dirty="0" smtClean="0">
                          <a:latin typeface="Cambria Math"/>
                        </a:rPr>
                        <m:t> = 0,75</m:t>
                      </m:r>
                      <m:r>
                        <a:rPr lang="pl-PL" sz="1200" i="1" dirty="0" smtClean="0">
                          <a:latin typeface="Cambria Math"/>
                        </a:rPr>
                        <m:t>𝑌</m:t>
                      </m:r>
                      <m:r>
                        <a:rPr lang="pl-PL" sz="1200" i="1" dirty="0" smtClean="0">
                          <a:latin typeface="Cambria Math"/>
                        </a:rPr>
                        <m:t> + 25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24588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840000">
                <a:off x="1223127" y="3713806"/>
                <a:ext cx="1727200" cy="2746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Line 14"/>
          <p:cNvSpPr>
            <a:spLocks noChangeShapeType="1"/>
          </p:cNvSpPr>
          <p:nvPr/>
        </p:nvSpPr>
        <p:spPr bwMode="auto">
          <a:xfrm>
            <a:off x="2555875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2484438" y="393382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/>
              <a:t>E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68538" y="5300663"/>
            <a:ext cx="576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100</a:t>
            </a:r>
            <a:endParaRPr lang="pl-PL" sz="1200" dirty="0"/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55650" y="4221163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Obliczanie dochodu równowagi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W punkcie równowagi 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𝐴𝐷</m:t>
                    </m:r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r>
                      <a:rPr lang="pl-PL" sz="2800" i="1" dirty="0" smtClean="0">
                        <a:latin typeface="Cambria Math"/>
                      </a:rPr>
                      <m:t>𝑌</m:t>
                    </m:r>
                  </m:oMath>
                </a14:m>
                <a:endParaRPr lang="pl-PL" sz="2800" dirty="0" smtClean="0"/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endParaRPr lang="pl-PL" sz="2800" dirty="0" smtClean="0"/>
              </a:p>
              <a:p>
                <a:pPr algn="just"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Przy obliczaniu wartości produkcji i dochodu, przy których występuje równowaga na rynku dóbr można posłużyć się następującym równaniem: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pl-PL" sz="2800" dirty="0" smtClean="0"/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 dirty="0" smtClean="0">
                          <a:latin typeface="Cambria Math"/>
                        </a:rPr>
                        <m:t>𝑌</m:t>
                      </m:r>
                      <m:r>
                        <a:rPr lang="pl-PL" sz="2800" i="1" dirty="0" smtClean="0">
                          <a:latin typeface="Cambria Math"/>
                        </a:rPr>
                        <m:t> = 0,75</m:t>
                      </m:r>
                      <m:r>
                        <a:rPr lang="pl-PL" sz="2800" i="1" dirty="0" smtClean="0">
                          <a:latin typeface="Cambria Math"/>
                        </a:rPr>
                        <m:t>𝑌</m:t>
                      </m:r>
                      <m:r>
                        <a:rPr lang="pl-PL" sz="2800" i="1" dirty="0" smtClean="0">
                          <a:latin typeface="Cambria Math"/>
                        </a:rPr>
                        <m:t> + 25</m:t>
                      </m:r>
                    </m:oMath>
                  </m:oMathPara>
                </a14:m>
                <a:endParaRPr lang="pl-PL" sz="2800" dirty="0" smtClean="0"/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0,25</m:t>
                    </m:r>
                    <m:r>
                      <a:rPr lang="pl-PL" sz="2800" i="1" dirty="0" smtClean="0">
                        <a:latin typeface="Cambria Math"/>
                      </a:rPr>
                      <m:t>𝑌</m:t>
                    </m:r>
                    <m:r>
                      <a:rPr lang="pl-PL" sz="2800" i="1" dirty="0" smtClean="0">
                        <a:latin typeface="Cambria Math"/>
                      </a:rPr>
                      <m:t> = 25 </m:t>
                    </m:r>
                  </m:oMath>
                </a14:m>
                <a:r>
                  <a:rPr lang="pl-PL" sz="2800" dirty="0" smtClean="0"/>
                  <a:t>/:0,25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8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6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2291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b="1" smtClean="0">
                <a:solidFill>
                  <a:schemeClr val="accent2"/>
                </a:solidFill>
              </a:rPr>
              <a:t>Planowane oszczędności są równe planowanym inwestycjom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3800" y="1600200"/>
            <a:ext cx="368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	Dla produkcji, przy której dochodzi do równowagi na rynku dóbr planowane inwestycje są równe planowanym oszczędnościom. 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1331913" y="278130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1331913" y="43656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V="1">
            <a:off x="1331913" y="3644900"/>
            <a:ext cx="2232025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84213" y="45815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-10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3203575" y="4437063"/>
            <a:ext cx="865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 rot="-5400000">
            <a:off x="389732" y="2859881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oszczędności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4" name="Text Box 11"/>
              <p:cNvSpPr txBox="1">
                <a:spLocks noChangeArrowheads="1"/>
              </p:cNvSpPr>
              <p:nvPr/>
            </p:nvSpPr>
            <p:spPr bwMode="auto">
              <a:xfrm rot="-1620000">
                <a:off x="1328748" y="3806308"/>
                <a:ext cx="216014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𝑆</m:t>
                      </m:r>
                      <m:r>
                        <a:rPr lang="pl-PL" i="1" dirty="0" smtClean="0">
                          <a:latin typeface="Cambria Math"/>
                        </a:rPr>
                        <m:t> = 0,25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− 10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6634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620000">
                <a:off x="1328748" y="3806308"/>
                <a:ext cx="2160142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1187450" y="472440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 flipH="1">
            <a:off x="1258888" y="3860800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>
            <a:off x="827088" y="3716338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15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1331913" y="38608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9" name="Text Box 16"/>
              <p:cNvSpPr txBox="1">
                <a:spLocks noChangeArrowheads="1"/>
              </p:cNvSpPr>
              <p:nvPr/>
            </p:nvSpPr>
            <p:spPr bwMode="auto">
              <a:xfrm>
                <a:off x="1583531" y="3546249"/>
                <a:ext cx="825288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𝐼</m:t>
                      </m:r>
                      <m:r>
                        <a:rPr lang="pl-PL" sz="1200" i="1" dirty="0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266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3531" y="3546249"/>
                <a:ext cx="825288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40" name="Line 18"/>
          <p:cNvSpPr>
            <a:spLocks noChangeShapeType="1"/>
          </p:cNvSpPr>
          <p:nvPr/>
        </p:nvSpPr>
        <p:spPr bwMode="auto">
          <a:xfrm>
            <a:off x="3059113" y="39338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2987675" y="3789363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b="1"/>
              <a:t>E</a:t>
            </a:r>
          </a:p>
        </p:txBody>
      </p:sp>
      <p:sp>
        <p:nvSpPr>
          <p:cNvPr id="26642" name="Text Box 19"/>
          <p:cNvSpPr txBox="1">
            <a:spLocks noChangeArrowheads="1"/>
          </p:cNvSpPr>
          <p:nvPr/>
        </p:nvSpPr>
        <p:spPr bwMode="auto">
          <a:xfrm>
            <a:off x="2771775" y="4437063"/>
            <a:ext cx="5746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100</a:t>
            </a:r>
            <a:endParaRPr lang="pl-P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92150"/>
                <a:ext cx="8229600" cy="543401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pl-PL" dirty="0" smtClean="0"/>
                  <a:t>	W punkcie równowagi krótkookresowej na rynku dóbr:</a:t>
                </a:r>
              </a:p>
              <a:p>
                <a:pPr algn="ctr" eaLnBrk="1" hangingPunct="1">
                  <a:buFontTx/>
                  <a:buNone/>
                </a:pPr>
                <a:r>
                  <a:rPr lang="pl-PL" b="1" dirty="0" smtClean="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𝑺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buFontTx/>
                  <a:buNone/>
                </a:pPr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eaLnBrk="1" hangingPunct="1">
                  <a:buFontTx/>
                  <a:buNone/>
                </a:pPr>
                <a:r>
                  <a:rPr lang="pl-PL" dirty="0" smtClean="0"/>
                  <a:t>	W związku z tym:</a:t>
                </a:r>
              </a:p>
              <a:p>
                <a:pPr algn="ctr" eaLnBrk="1" hangingPunct="1">
                  <a:buFontTx/>
                  <a:buNone/>
                </a:pP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/>
                      </a:rPr>
                      <m:t>0,25</m:t>
                    </m:r>
                    <m:r>
                      <a:rPr lang="pl-PL" i="1" dirty="0" smtClean="0">
                        <a:latin typeface="Cambria Math"/>
                      </a:rPr>
                      <m:t>𝑌</m:t>
                    </m:r>
                    <m:r>
                      <a:rPr lang="pl-PL" i="1" dirty="0" smtClean="0">
                        <a:latin typeface="Cambria Math"/>
                      </a:rPr>
                      <m:t> – 10 = 15</m:t>
                    </m:r>
                  </m:oMath>
                </a14:m>
                <a:endParaRPr lang="pl-PL" dirty="0" smtClean="0"/>
              </a:p>
              <a:p>
                <a:pPr algn="ctr" eaLnBrk="1" hangingPunct="1">
                  <a:buFontTx/>
                  <a:buNone/>
                </a:pP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/>
                      </a:rPr>
                      <m:t>0,25</m:t>
                    </m:r>
                    <m:r>
                      <a:rPr lang="pl-PL" i="1" dirty="0" smtClean="0">
                        <a:latin typeface="Cambria Math"/>
                      </a:rPr>
                      <m:t>𝑌</m:t>
                    </m:r>
                    <m:r>
                      <a:rPr lang="pl-PL" i="1" dirty="0" smtClean="0">
                        <a:latin typeface="Cambria Math"/>
                      </a:rPr>
                      <m:t> = 25 </m:t>
                    </m:r>
                  </m:oMath>
                </a14:m>
                <a:r>
                  <a:rPr lang="pl-PL" dirty="0" smtClean="0"/>
                  <a:t>/0,25</a:t>
                </a:r>
              </a:p>
              <a:p>
                <a:pPr algn="ctr" eaLnBrk="1" hangingPunct="1">
                  <a:buFontTx/>
                  <a:buNone/>
                </a:pP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𝒀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𝟏𝟎𝟎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𝒎𝒍𝒅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𝒛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ł</m:t>
                    </m:r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eaLnBrk="1" hangingPunct="1"/>
                <a:endParaRPr lang="pl-PL" dirty="0" smtClean="0"/>
              </a:p>
            </p:txBody>
          </p:sp>
        </mc:Choice>
        <mc:Fallback xmlns="">
          <p:sp>
            <p:nvSpPr>
              <p:cNvPr id="2765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92150"/>
                <a:ext cx="8229600" cy="5434013"/>
              </a:xfrm>
              <a:blipFill rotWithShape="1">
                <a:blip r:embed="rId2"/>
                <a:stretch>
                  <a:fillRect t="-1459" r="-140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565400"/>
            <a:ext cx="8229600" cy="1143000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FF0000"/>
                </a:solidFill>
              </a:rPr>
              <a:t>Procesy dostosowawcze prowadzące do równowagi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743" name="Group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6781"/>
                  </p:ext>
                </p:extLst>
              </p:nvPr>
            </p:nvGraphicFramePr>
            <p:xfrm>
              <a:off x="684213" y="1628775"/>
              <a:ext cx="7775575" cy="4064000"/>
            </p:xfrm>
            <a:graphic>
              <a:graphicData uri="http://schemas.openxmlformats.org/drawingml/2006/table">
                <a:tbl>
                  <a:tblPr/>
                  <a:tblGrid>
                    <a:gridCol w="11509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366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08113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5113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10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Faza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𝑪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𝟎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𝟕𝟓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𝒀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pl-PL" sz="16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kumimoji="0" lang="pl-PL" sz="16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𝑨𝑫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𝑪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𝑰</m:t>
                                </m:r>
                              </m:oMath>
                            </m:oMathPara>
                          </a14:m>
                          <a:endParaRPr kumimoji="0" lang="pl-PL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𝒀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𝑨𝑫</m:t>
                                </m:r>
                              </m:oMath>
                            </m:oMathPara>
                          </a14:m>
                          <a:endParaRPr kumimoji="0" lang="pl-PL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Pierwsza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Druga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- 5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Trzecia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120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743" name="Group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6781"/>
                  </p:ext>
                </p:extLst>
              </p:nvPr>
            </p:nvGraphicFramePr>
            <p:xfrm>
              <a:off x="684213" y="1628775"/>
              <a:ext cx="7775575" cy="4064000"/>
            </p:xfrm>
            <a:graphic>
              <a:graphicData uri="http://schemas.openxmlformats.org/drawingml/2006/table">
                <a:tbl>
                  <a:tblPr/>
                  <a:tblGrid>
                    <a:gridCol w="1150937"/>
                    <a:gridCol w="936625"/>
                    <a:gridCol w="1752600"/>
                    <a:gridCol w="1016000"/>
                    <a:gridCol w="1408113"/>
                    <a:gridCol w="1511300"/>
                  </a:tblGrid>
                  <a:tr h="10160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Faza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22997" t="-2395" r="-228571" b="-2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49351" t="-2395" r="-111688" b="-2994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418548" t="-2395" r="-4032" b="-299401"/>
                          </a:stretch>
                        </a:blip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Pierwsza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Druga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- 5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Trzecia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120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W fazie pierwszej przedstawiono sytuację, w której rynek dóbr w gospodarce znajduje się w równowadze. 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W fazie drugiej </a:t>
            </a:r>
            <a:r>
              <a:rPr lang="pl-PL" b="1" smtClean="0">
                <a:solidFill>
                  <a:schemeClr val="accent2"/>
                </a:solidFill>
              </a:rPr>
              <a:t>dochód jest niższy od dochodu, który zapewnia równowagę</a:t>
            </a:r>
            <a:r>
              <a:rPr lang="pl-PL" smtClean="0"/>
              <a:t> na rynku dóbr. Popyt globalny jest większy od dochodu i produkcji. Przedsiębiorstwa w tej sytuacji będą zwiększać produkcję, gdyż szybko pozbędą się zapasów.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8130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Założenia do modelu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W fazie trzeciej </a:t>
            </a:r>
            <a:r>
              <a:rPr lang="pl-PL" b="1" smtClean="0">
                <a:solidFill>
                  <a:schemeClr val="accent2"/>
                </a:solidFill>
              </a:rPr>
              <a:t>dochód jest wyższy od dochodu, który zapewnia równowagę</a:t>
            </a:r>
            <a:r>
              <a:rPr lang="pl-PL" smtClean="0"/>
              <a:t> na rynku dóbr. Popyt globalny jest mniejszy od dochodu i produkcji. 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Przedsiębiorstwa w tej sytuacji będą gromadzić zapasy i zmniejszać produkcję.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Mnożnik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Spadek popytu globalnego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/>
              <a:t>	Spadek popytu globalnego może być wywołany zmniejszeniem się autonomicznego składnika np. inwestycje.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dirty="0" smtClean="0"/>
              <a:t>	W przykładzie inwestycje spadają o 5 mld złotych, funkcja popytu globalnego przesuwa się z AD</a:t>
            </a:r>
            <a:r>
              <a:rPr lang="pl-PL" sz="2400" baseline="-25000" dirty="0" smtClean="0"/>
              <a:t>0</a:t>
            </a:r>
            <a:r>
              <a:rPr lang="pl-PL" sz="2400" dirty="0" smtClean="0"/>
              <a:t> do AD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i w nowym punkcie równowagi dochód </a:t>
            </a:r>
            <a:r>
              <a:rPr lang="pl-PL" sz="2400" smtClean="0"/>
              <a:t>wynosi 80 </a:t>
            </a:r>
            <a:r>
              <a:rPr lang="pl-PL" sz="2400" dirty="0" smtClean="0"/>
              <a:t>mld złotych. 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1187450" y="31416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1187450" y="52292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187450" y="3500438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 rot="-5400000">
            <a:off x="74613" y="31734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popyt globalny</a:t>
            </a:r>
            <a:r>
              <a:rPr lang="pl-PL"/>
              <a:t>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V="1">
            <a:off x="1187450" y="3789363"/>
            <a:ext cx="23050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2555875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805" name="Oval 13"/>
          <p:cNvSpPr>
            <a:spLocks noChangeArrowheads="1"/>
          </p:cNvSpPr>
          <p:nvPr/>
        </p:nvSpPr>
        <p:spPr bwMode="auto">
          <a:xfrm>
            <a:off x="2484438" y="393382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/>
              <a:t>E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339975" y="5300663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100</a:t>
            </a:r>
            <a:endParaRPr lang="pl-PL" sz="1200" dirty="0"/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55650" y="4221163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25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V="1">
            <a:off x="1187450" y="3933825"/>
            <a:ext cx="23050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755650" y="4437063"/>
            <a:ext cx="504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20</a:t>
            </a: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2268538" y="414972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/>
              <a:t>E</a:t>
            </a:r>
            <a:r>
              <a:rPr lang="pl-PL" sz="800" baseline="-25000"/>
              <a:t>1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339975" y="4292600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979613" y="5300663"/>
            <a:ext cx="361156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80</a:t>
            </a:r>
            <a:endParaRPr lang="pl-PL" sz="1200" dirty="0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3563938" y="378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000" name="Group 208"/>
              <p:cNvGraphicFramePr>
                <a:graphicFrameLocks noGrp="1"/>
              </p:cNvGraphicFramePr>
              <p:nvPr>
                <p:ph type="body" idx="1"/>
                <p:extLst>
                  <p:ext uri="{D42A27DB-BD31-4B8C-83A1-F6EECF244321}">
                    <p14:modId xmlns:p14="http://schemas.microsoft.com/office/powerpoint/2010/main" val="1989982131"/>
                  </p:ext>
                </p:extLst>
              </p:nvPr>
            </p:nvGraphicFramePr>
            <p:xfrm>
              <a:off x="395288" y="1125538"/>
              <a:ext cx="8229600" cy="4319589"/>
            </p:xfrm>
            <a:graphic>
              <a:graphicData uri="http://schemas.openxmlformats.org/drawingml/2006/table">
                <a:tbl>
                  <a:tblPr/>
                  <a:tblGrid>
                    <a:gridCol w="12176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21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4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63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890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6002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746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Faza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𝑪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𝟎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,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𝟕𝟓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𝒀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pl-PL" sz="18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kumimoji="0" lang="pl-PL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𝑨𝑫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𝑪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𝑰</m:t>
                                </m:r>
                              </m:oMath>
                            </m:oMathPara>
                          </a14:m>
                          <a:endParaRPr kumimoji="0" lang="pl-PL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𝒀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−</m:t>
                                </m:r>
                                <m:r>
                                  <a:rPr kumimoji="0" lang="pl-PL" sz="2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𝑨𝑫</m:t>
                                </m:r>
                              </m:oMath>
                            </m:oMathPara>
                          </a14:m>
                          <a:endParaRPr kumimoji="0" lang="pl-PL" sz="2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  <a:cs typeface="Arial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Równowaga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Pierwsza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62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Druga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3,75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62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Trzecia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2,81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Czwarta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76,33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86,33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2,11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1800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procesy dostosowawcze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Nowa równowaga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000" name="Group 208"/>
              <p:cNvGraphicFramePr>
                <a:graphicFrameLocks noGrp="1"/>
              </p:cNvGraphicFramePr>
              <p:nvPr>
                <p:ph type="body" idx="1"/>
                <p:extLst>
                  <p:ext uri="{D42A27DB-BD31-4B8C-83A1-F6EECF244321}">
                    <p14:modId xmlns:p14="http://schemas.microsoft.com/office/powerpoint/2010/main" val="1989982131"/>
                  </p:ext>
                </p:extLst>
              </p:nvPr>
            </p:nvGraphicFramePr>
            <p:xfrm>
              <a:off x="395288" y="1125538"/>
              <a:ext cx="8229600" cy="4319589"/>
            </p:xfrm>
            <a:graphic>
              <a:graphicData uri="http://schemas.openxmlformats.org/drawingml/2006/table">
                <a:tbl>
                  <a:tblPr/>
                  <a:tblGrid>
                    <a:gridCol w="1217612"/>
                    <a:gridCol w="992188"/>
                    <a:gridCol w="1854200"/>
                    <a:gridCol w="1076325"/>
                    <a:gridCol w="1489075"/>
                    <a:gridCol w="1600200"/>
                  </a:tblGrid>
                  <a:tr h="57467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Faza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Y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123026" t="-4255" r="-227961" b="-65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I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348571" t="-4255" r="-111020" b="-65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l="-419466" t="-4255" r="-3817" b="-654255"/>
                          </a:stretch>
                        </a:blipFill>
                      </a:tcPr>
                    </a:tc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Równowaga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032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Pierwsza 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62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Druga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3,75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7626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Trzecia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91,25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2,81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0482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Czwarta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88,44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76,33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86,33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2,11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431800">
                    <a:tc gridSpan="6"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procesy dostosowawcze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6477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1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Nowa równowaga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70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10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pl-PL" sz="2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  <a:cs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Po obniżeniu się popytu inwestycyjnego o 5 mld złotych, </a:t>
            </a:r>
            <a:r>
              <a:rPr lang="pl-PL" b="1" smtClean="0">
                <a:solidFill>
                  <a:schemeClr val="accent2"/>
                </a:solidFill>
              </a:rPr>
              <a:t>w pierwszej fazie</a:t>
            </a:r>
            <a:r>
              <a:rPr lang="pl-PL" smtClean="0"/>
              <a:t> produkcja jest większa od popytu globalnego i w gospodarce występuje nadprodukcja na poziomie 5 mld złotych.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chemeClr val="accent2"/>
                </a:solidFill>
              </a:rPr>
              <a:t>W drugiej fazie</a:t>
            </a:r>
            <a:r>
              <a:rPr lang="pl-PL" smtClean="0"/>
              <a:t> przedsiębiorstwa dostosowują produkcję do popytu globalnego z pierwszej fazy i wytwarzają produkcję o wartości 95 mld złotych.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Na koniec drugiej fazy nadprodukcja zmniejsza się do 3,75 mld złotych, na koniec trzeciej do 2,81 mld złotych, zaś na koniec czwartej do 2,11 mld złotych.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Nowa równowaga pojawi się przy popycie globalnym i produkcji na poziomie 80 mld złotych. </a:t>
            </a:r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29600" cy="53181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Długość dochodzenia przez gospodarkę do nowego stanu równowagi zależy od dokładności przewidzenia przez przedsiębiorstwa tego procesu.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smtClean="0"/>
              <a:t>	Spadek popytu inwestycyjnego wywołuje </a:t>
            </a:r>
            <a:br>
              <a:rPr lang="pl-PL" smtClean="0"/>
            </a:br>
            <a:r>
              <a:rPr lang="pl-PL" smtClean="0"/>
              <a:t>o wiele większy spadek popytu globalnego i produkcji.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chemeClr val="accent2"/>
                </a:solidFill>
              </a:rPr>
              <a:t>Definicja mnożnika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/>
              <a:lstStyle/>
              <a:p>
                <a:pPr algn="just" eaLnBrk="1" hangingPunct="1">
                  <a:buFontTx/>
                  <a:buNone/>
                </a:pPr>
                <a:r>
                  <a:rPr lang="pl-PL" b="1" dirty="0" smtClean="0">
                    <a:solidFill>
                      <a:srgbClr val="FF0000"/>
                    </a:solidFill>
                  </a:rPr>
                  <a:t>	</a:t>
                </a:r>
                <a:r>
                  <a:rPr lang="pl-PL" sz="2800" b="1" dirty="0" smtClean="0">
                    <a:solidFill>
                      <a:srgbClr val="FF0000"/>
                    </a:solidFill>
                  </a:rPr>
                  <a:t>Mnożnik</a:t>
                </a:r>
                <a:r>
                  <a:rPr lang="pl-PL" sz="2800" dirty="0" smtClean="0"/>
                  <a:t> informuje o ile razy zmiana popytu globalnego i dochodu jest większa niż wywołująca ją zmiana autonomicznego składnika popytu globalnego. </a:t>
                </a:r>
              </a:p>
              <a:p>
                <a:pPr algn="just" eaLnBrk="1" hangingPunct="1">
                  <a:buFontTx/>
                  <a:buNone/>
                </a:pPr>
                <a:endParaRPr lang="pl-PL" sz="2800" dirty="0" smtClean="0"/>
              </a:p>
              <a:p>
                <a:pPr algn="ctr" eaLnBrk="1" hangingPunct="1">
                  <a:buFontTx/>
                  <a:buNone/>
                </a:pPr>
                <a:r>
                  <a:rPr lang="pl-PL" sz="2800" dirty="0" smtClean="0"/>
                  <a:t>1)</a:t>
                </a:r>
                <a:r>
                  <a:rPr lang="pl-PL" sz="2800" b="1" dirty="0" smtClean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𝒎𝒏𝒐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ż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𝒏𝒊𝒌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l-PL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 </m:t>
                        </m:r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𝒑𝒓𝒐𝒅𝒖𝒌𝒄𝒋𝒊</m:t>
                        </m:r>
                      </m:num>
                      <m:den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 </m:t>
                        </m:r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𝒊𝒏𝒘𝒆𝒔𝒕𝒚𝒄𝒋𝒊</m:t>
                        </m:r>
                      </m:den>
                    </m:f>
                  </m:oMath>
                </a14:m>
                <a:endParaRPr lang="pl-PL" sz="2800" b="1" dirty="0" smtClean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pl-PL" sz="2800" dirty="0" smtClean="0">
                    <a:sym typeface="Symbol" pitchFamily="18" charset="2"/>
                  </a:rPr>
                  <a:t>2)</a:t>
                </a:r>
                <a:r>
                  <a:rPr lang="pl-PL" sz="2800" b="1" dirty="0" smtClean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𝒎𝒏𝒐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ż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𝒏𝒊𝒌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 = </m:t>
                    </m:r>
                    <m:f>
                      <m:fPr>
                        <m:ctrlPr>
                          <a:rPr lang="pl-PL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𝟏</m:t>
                        </m:r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𝑴𝑷𝑪</m:t>
                        </m:r>
                      </m:den>
                    </m:f>
                  </m:oMath>
                </a14:m>
                <a:endParaRPr lang="pl-PL" sz="2800" b="1" dirty="0" smtClean="0">
                  <a:solidFill>
                    <a:schemeClr val="accent2"/>
                  </a:solidFill>
                  <a:sym typeface="Symbol" pitchFamily="18" charset="2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pl-PL" sz="2800" dirty="0" smtClean="0">
                    <a:sym typeface="Symbol" pitchFamily="18" charset="2"/>
                  </a:rPr>
                  <a:t>3)</a:t>
                </a:r>
                <a:r>
                  <a:rPr lang="pl-PL" sz="2800" b="1" dirty="0" smtClean="0">
                    <a:solidFill>
                      <a:schemeClr val="accent2"/>
                    </a:solidFill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𝒎𝒏𝒐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ż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𝒏𝒊𝒌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  <a:sym typeface="Symbol" pitchFamily="18" charset="2"/>
                      </a:rPr>
                      <m:t> = </m:t>
                    </m:r>
                    <m:f>
                      <m:fPr>
                        <m:ctrlPr>
                          <a:rPr lang="pl-PL" sz="2800" b="1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𝟏</m:t>
                        </m:r>
                      </m:num>
                      <m:den>
                        <m:r>
                          <a:rPr lang="pl-PL" sz="2800" b="1" i="1" dirty="0">
                            <a:solidFill>
                              <a:schemeClr val="accent2"/>
                            </a:solidFill>
                            <a:latin typeface="Cambria Math"/>
                            <a:sym typeface="Symbol" pitchFamily="18" charset="2"/>
                          </a:rPr>
                          <m:t>𝑴𝑷𝑺</m:t>
                        </m:r>
                        <m:r>
                          <m:rPr>
                            <m:nor/>
                          </m:rPr>
                          <a:rPr lang="pl-PL" sz="2800" b="1" dirty="0">
                            <a:solidFill>
                              <a:schemeClr val="accent2"/>
                            </a:solidFill>
                            <a:sym typeface="Symbol" pitchFamily="18" charset="2"/>
                          </a:rPr>
                          <m:t> </m:t>
                        </m:r>
                      </m:den>
                    </m:f>
                  </m:oMath>
                </a14:m>
                <a:endParaRPr lang="pl-PL" sz="2800" b="1" dirty="0" smtClean="0">
                  <a:solidFill>
                    <a:schemeClr val="accent2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389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t="-248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4704"/>
                <a:ext cx="8229600" cy="5361459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Dla przykładu: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:r>
                  <a:rPr lang="pl-PL" sz="2800" b="1" dirty="0" smtClean="0">
                    <a:solidFill>
                      <a:schemeClr val="accent2"/>
                    </a:solidFill>
                  </a:rPr>
                  <a:t>Wg wzoru nr 1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𝑚𝑛𝑜</m:t>
                    </m:r>
                    <m:r>
                      <a:rPr lang="pl-PL" sz="2800" i="1" dirty="0" smtClean="0">
                        <a:latin typeface="Cambria Math"/>
                      </a:rPr>
                      <m:t>ż</m:t>
                    </m:r>
                    <m:r>
                      <a:rPr lang="pl-PL" sz="2800" i="1" dirty="0" smtClean="0">
                        <a:latin typeface="Cambria Math"/>
                      </a:rPr>
                      <m:t>𝑛𝑖𝑘</m:t>
                    </m:r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l-PL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dirty="0" smtClean="0">
                            <a:latin typeface="Cambria Math"/>
                          </a:rPr>
                          <m:t>−20</m:t>
                        </m:r>
                      </m:num>
                      <m:den>
                        <m:r>
                          <a:rPr lang="pl-PL" sz="2800" b="0" i="1" dirty="0" smtClean="0">
                            <a:latin typeface="Cambria Math"/>
                          </a:rPr>
                          <m:t>−5</m:t>
                        </m:r>
                      </m:den>
                    </m:f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pl-PL" sz="2800" b="1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pl-PL" sz="2800" dirty="0" smtClean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 	</a:t>
                </a:r>
                <a:r>
                  <a:rPr lang="pl-PL" sz="2800" b="1" dirty="0" smtClean="0">
                    <a:solidFill>
                      <a:schemeClr val="accent2"/>
                    </a:solidFill>
                  </a:rPr>
                  <a:t>Wg wzoru nr 2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𝑚𝑛𝑜</m:t>
                    </m:r>
                    <m:r>
                      <a:rPr lang="pl-PL" sz="2800" i="1" dirty="0" smtClean="0">
                        <a:latin typeface="Cambria Math"/>
                      </a:rPr>
                      <m:t>ż</m:t>
                    </m:r>
                    <m:r>
                      <a:rPr lang="pl-PL" sz="2800" i="1" dirty="0" smtClean="0">
                        <a:latin typeface="Cambria Math"/>
                      </a:rPr>
                      <m:t>𝑛𝑖𝑘</m:t>
                    </m:r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l-PL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2800" b="0" i="1" dirty="0" smtClean="0">
                            <a:latin typeface="Cambria Math"/>
                          </a:rPr>
                          <m:t>1−0,75</m:t>
                        </m:r>
                      </m:den>
                    </m:f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l-PL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2800" b="0" i="1" dirty="0" smtClean="0">
                            <a:latin typeface="Cambria Math"/>
                          </a:rPr>
                          <m:t>0,25</m:t>
                        </m:r>
                      </m:den>
                    </m:f>
                    <m:r>
                      <a:rPr lang="pl-PL" sz="2800" i="1" dirty="0" smtClean="0">
                        <a:latin typeface="Cambria Math"/>
                      </a:rPr>
                      <m:t>= 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pl-PL" sz="2800" b="1" dirty="0" smtClean="0">
                  <a:solidFill>
                    <a:schemeClr val="accent2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pl-PL" sz="2800" dirty="0" smtClean="0"/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:r>
                  <a:rPr lang="pl-PL" sz="2800" b="1" dirty="0" smtClean="0">
                    <a:solidFill>
                      <a:schemeClr val="accent2"/>
                    </a:solidFill>
                  </a:rPr>
                  <a:t>Wg wzoru nr 3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pl-PL" sz="2800" dirty="0" smtClean="0"/>
                  <a:t>	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𝑚𝑛𝑜</m:t>
                    </m:r>
                    <m:r>
                      <a:rPr lang="pl-PL" sz="2800" i="1" dirty="0" smtClean="0">
                        <a:latin typeface="Cambria Math"/>
                      </a:rPr>
                      <m:t>ż</m:t>
                    </m:r>
                    <m:r>
                      <a:rPr lang="pl-PL" sz="2800" i="1" dirty="0" smtClean="0">
                        <a:latin typeface="Cambria Math"/>
                      </a:rPr>
                      <m:t>𝑛𝑖𝑘</m:t>
                    </m:r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pl-PL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l-PL" sz="2800" b="0" i="1" dirty="0" smtClean="0">
                            <a:latin typeface="Cambria Math"/>
                          </a:rPr>
                          <m:t>0,25</m:t>
                        </m:r>
                      </m:den>
                    </m:f>
                    <m:r>
                      <a:rPr lang="pl-PL" sz="2800" i="1" dirty="0" smtClean="0">
                        <a:latin typeface="Cambria Math"/>
                      </a:rPr>
                      <m:t> = </m:t>
                    </m:r>
                    <m:r>
                      <a:rPr lang="pl-PL" sz="2800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pl-PL" sz="2800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99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4704"/>
                <a:ext cx="8229600" cy="5361459"/>
              </a:xfrm>
              <a:blipFill rotWithShape="1">
                <a:blip r:embed="rId2"/>
                <a:stretch>
                  <a:fillRect t="-19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Paradoks zapobiegliwości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389563"/>
          </a:xfrm>
        </p:spPr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rgbClr val="FF0000"/>
                </a:solidFill>
              </a:rPr>
              <a:t>Popytowy model produkcji </a:t>
            </a:r>
            <a:br>
              <a:rPr lang="pl-PL" b="1" smtClean="0">
                <a:solidFill>
                  <a:srgbClr val="FF0000"/>
                </a:solidFill>
              </a:rPr>
            </a:br>
            <a:r>
              <a:rPr lang="pl-PL" b="1" smtClean="0">
                <a:solidFill>
                  <a:srgbClr val="FF0000"/>
                </a:solidFill>
              </a:rPr>
              <a:t>i zatrudnienia</a:t>
            </a:r>
            <a:r>
              <a:rPr lang="pl-PL" smtClean="0"/>
              <a:t> został po raz pierwszy przedstawiony w 1936 roku przez Keynesa w Ogólnej teorii zatrudnienia, procentu i pieniądza.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pl-PL" smtClean="0"/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	Keynes zakładał, że: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None/>
            </a:pPr>
            <a:endParaRPr lang="pl-PL" smtClean="0"/>
          </a:p>
          <a:p>
            <a:pPr marL="609600" indent="-609600" algn="just" eaLnBrk="1" hangingPunct="1">
              <a:lnSpc>
                <a:spcPct val="90000"/>
              </a:lnSpc>
              <a:buClr>
                <a:schemeClr val="tx1"/>
              </a:buClr>
              <a:buFontTx/>
              <a:buAutoNum type="arabicPeriod"/>
            </a:pPr>
            <a:r>
              <a:rPr lang="pl-PL" b="1" smtClean="0">
                <a:solidFill>
                  <a:srgbClr val="FF0000"/>
                </a:solidFill>
              </a:rPr>
              <a:t>Produkcja faktyczna</a:t>
            </a:r>
            <a:r>
              <a:rPr lang="pl-PL" smtClean="0"/>
              <a:t> jest zawsze niższa od produkcji potencjalnej. Gospodarka dysponuje niewykorzystanymi zasobami.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26"/>
          <p:cNvSpPr>
            <a:spLocks noChangeShapeType="1"/>
          </p:cNvSpPr>
          <p:nvPr/>
        </p:nvSpPr>
        <p:spPr bwMode="auto">
          <a:xfrm>
            <a:off x="3203575" y="3141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19700" y="333375"/>
            <a:ext cx="3467100" cy="6364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/>
              <a:t>	Jeżeli gospodarstwa domowe zwiększą autonomiczny popyt konsumpcyjny o 5 mld złotych, o tyle samo spadną oszczędności przy dochodach zerowych.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sz="2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smtClean="0"/>
              <a:t>	Spadek skłonności do oszczędzania pobudza wzrost produkcji w punkcie równowagi (do 125 mld złotych) i nadal występuje równość między planowymi oszczędnościami </a:t>
            </a:r>
            <a:br>
              <a:rPr lang="pl-PL" sz="2400" smtClean="0"/>
            </a:br>
            <a:r>
              <a:rPr lang="pl-PL" sz="2400" smtClean="0"/>
              <a:t>i inwestycjami. </a:t>
            </a:r>
          </a:p>
        </p:txBody>
      </p:sp>
      <p:sp>
        <p:nvSpPr>
          <p:cNvPr id="41988" name="Line 7"/>
          <p:cNvSpPr>
            <a:spLocks noChangeShapeType="1"/>
          </p:cNvSpPr>
          <p:nvPr/>
        </p:nvSpPr>
        <p:spPr bwMode="auto">
          <a:xfrm flipV="1">
            <a:off x="1187450" y="2062163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89" name="Line 8"/>
          <p:cNvSpPr>
            <a:spLocks noChangeShapeType="1"/>
          </p:cNvSpPr>
          <p:nvPr/>
        </p:nvSpPr>
        <p:spPr bwMode="auto">
          <a:xfrm>
            <a:off x="1187450" y="3646488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90" name="Line 9"/>
          <p:cNvSpPr>
            <a:spLocks noChangeShapeType="1"/>
          </p:cNvSpPr>
          <p:nvPr/>
        </p:nvSpPr>
        <p:spPr bwMode="auto">
          <a:xfrm flipV="1">
            <a:off x="1187450" y="2925763"/>
            <a:ext cx="2232025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91" name="Text Box 10"/>
          <p:cNvSpPr txBox="1">
            <a:spLocks noChangeArrowheads="1"/>
          </p:cNvSpPr>
          <p:nvPr/>
        </p:nvSpPr>
        <p:spPr bwMode="auto">
          <a:xfrm>
            <a:off x="539750" y="3862388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-10</a:t>
            </a:r>
          </a:p>
        </p:txBody>
      </p:sp>
      <p:sp>
        <p:nvSpPr>
          <p:cNvPr id="41992" name="Text Box 11"/>
          <p:cNvSpPr txBox="1">
            <a:spLocks noChangeArrowheads="1"/>
          </p:cNvSpPr>
          <p:nvPr/>
        </p:nvSpPr>
        <p:spPr bwMode="auto">
          <a:xfrm>
            <a:off x="3348038" y="3717925"/>
            <a:ext cx="8651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41993" name="Text Box 12"/>
          <p:cNvSpPr txBox="1">
            <a:spLocks noChangeArrowheads="1"/>
          </p:cNvSpPr>
          <p:nvPr/>
        </p:nvSpPr>
        <p:spPr bwMode="auto">
          <a:xfrm rot="-5400000">
            <a:off x="245269" y="2140744"/>
            <a:ext cx="1295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oszczędności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4" name="Text Box 13"/>
              <p:cNvSpPr txBox="1">
                <a:spLocks noChangeArrowheads="1"/>
              </p:cNvSpPr>
              <p:nvPr/>
            </p:nvSpPr>
            <p:spPr bwMode="auto">
              <a:xfrm rot="-1500000">
                <a:off x="1129120" y="3069450"/>
                <a:ext cx="1944935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𝑆</m:t>
                      </m:r>
                      <m:r>
                        <a:rPr lang="pl-PL" i="1" dirty="0" smtClean="0">
                          <a:latin typeface="Cambria Math"/>
                        </a:rPr>
                        <m:t> = 0,25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− 10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199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500000">
                <a:off x="1129120" y="3069450"/>
                <a:ext cx="194493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95" name="Line 14"/>
          <p:cNvSpPr>
            <a:spLocks noChangeShapeType="1"/>
          </p:cNvSpPr>
          <p:nvPr/>
        </p:nvSpPr>
        <p:spPr bwMode="auto">
          <a:xfrm flipH="1">
            <a:off x="1042988" y="4005263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96" name="Line 15"/>
          <p:cNvSpPr>
            <a:spLocks noChangeShapeType="1"/>
          </p:cNvSpPr>
          <p:nvPr/>
        </p:nvSpPr>
        <p:spPr bwMode="auto">
          <a:xfrm flipH="1">
            <a:off x="1114425" y="3141663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682625" y="2997200"/>
            <a:ext cx="358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15</a:t>
            </a:r>
          </a:p>
        </p:txBody>
      </p:sp>
      <p:sp>
        <p:nvSpPr>
          <p:cNvPr id="41998" name="Line 17"/>
          <p:cNvSpPr>
            <a:spLocks noChangeShapeType="1"/>
          </p:cNvSpPr>
          <p:nvPr/>
        </p:nvSpPr>
        <p:spPr bwMode="auto">
          <a:xfrm>
            <a:off x="1187450" y="31416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99" name="Text Box 18"/>
              <p:cNvSpPr txBox="1">
                <a:spLocks noChangeArrowheads="1"/>
              </p:cNvSpPr>
              <p:nvPr/>
            </p:nvSpPr>
            <p:spPr bwMode="auto">
              <a:xfrm>
                <a:off x="1331640" y="2854325"/>
                <a:ext cx="86228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𝐼</m:t>
                      </m:r>
                      <m:r>
                        <a:rPr lang="pl-PL" sz="1200" i="1" dirty="0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41999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1640" y="2854325"/>
                <a:ext cx="862285" cy="2769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00" name="Line 19"/>
          <p:cNvSpPr>
            <a:spLocks noChangeShapeType="1"/>
          </p:cNvSpPr>
          <p:nvPr/>
        </p:nvSpPr>
        <p:spPr bwMode="auto">
          <a:xfrm>
            <a:off x="2914650" y="32146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001" name="Oval 20"/>
          <p:cNvSpPr>
            <a:spLocks noChangeArrowheads="1"/>
          </p:cNvSpPr>
          <p:nvPr/>
        </p:nvSpPr>
        <p:spPr bwMode="auto">
          <a:xfrm>
            <a:off x="2843213" y="2997200"/>
            <a:ext cx="215900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b="1"/>
              <a:t>E</a:t>
            </a:r>
          </a:p>
        </p:txBody>
      </p:sp>
      <p:sp>
        <p:nvSpPr>
          <p:cNvPr id="42002" name="Text Box 21"/>
          <p:cNvSpPr txBox="1">
            <a:spLocks noChangeArrowheads="1"/>
          </p:cNvSpPr>
          <p:nvPr/>
        </p:nvSpPr>
        <p:spPr bwMode="auto">
          <a:xfrm>
            <a:off x="2627313" y="3717925"/>
            <a:ext cx="574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100</a:t>
            </a:r>
          </a:p>
        </p:txBody>
      </p:sp>
      <p:sp>
        <p:nvSpPr>
          <p:cNvPr id="42003" name="Line 22"/>
          <p:cNvSpPr>
            <a:spLocks noChangeShapeType="1"/>
          </p:cNvSpPr>
          <p:nvPr/>
        </p:nvSpPr>
        <p:spPr bwMode="auto">
          <a:xfrm flipV="1">
            <a:off x="1187450" y="2997200"/>
            <a:ext cx="23034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004" name="Line 23"/>
          <p:cNvSpPr>
            <a:spLocks noChangeShapeType="1"/>
          </p:cNvSpPr>
          <p:nvPr/>
        </p:nvSpPr>
        <p:spPr bwMode="auto">
          <a:xfrm flipH="1">
            <a:off x="1114425" y="4149725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2005" name="Text Box 24"/>
          <p:cNvSpPr txBox="1">
            <a:spLocks noChangeArrowheads="1"/>
          </p:cNvSpPr>
          <p:nvPr/>
        </p:nvSpPr>
        <p:spPr bwMode="auto">
          <a:xfrm>
            <a:off x="539750" y="4005263"/>
            <a:ext cx="5762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- 15</a:t>
            </a:r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3132138" y="2997200"/>
            <a:ext cx="217487" cy="2159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/>
              <a:t>E</a:t>
            </a:r>
            <a:r>
              <a:rPr lang="pl-PL" sz="800" baseline="-25000"/>
              <a:t>1</a:t>
            </a:r>
          </a:p>
        </p:txBody>
      </p:sp>
      <p:sp>
        <p:nvSpPr>
          <p:cNvPr id="42007" name="Text Box 27"/>
          <p:cNvSpPr txBox="1">
            <a:spLocks noChangeArrowheads="1"/>
          </p:cNvSpPr>
          <p:nvPr/>
        </p:nvSpPr>
        <p:spPr bwMode="auto">
          <a:xfrm>
            <a:off x="2987675" y="3717925"/>
            <a:ext cx="5762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125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9"/>
              <p:cNvSpPr txBox="1">
                <a:spLocks noChangeArrowheads="1"/>
              </p:cNvSpPr>
              <p:nvPr/>
            </p:nvSpPr>
            <p:spPr bwMode="auto">
              <a:xfrm rot="-1560000">
                <a:off x="1182231" y="3664989"/>
                <a:ext cx="1945183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𝑆</m:t>
                      </m:r>
                      <m:r>
                        <a:rPr lang="pl-PL" i="1" dirty="0" smtClean="0">
                          <a:latin typeface="Cambria Math"/>
                        </a:rPr>
                        <m:t> = 0,25</m:t>
                      </m:r>
                      <m:r>
                        <a:rPr lang="pl-PL" i="1" dirty="0" smtClean="0">
                          <a:latin typeface="Cambria Math"/>
                        </a:rPr>
                        <m:t>𝑌</m:t>
                      </m:r>
                      <m:r>
                        <a:rPr lang="pl-PL" i="1" dirty="0" smtClean="0">
                          <a:latin typeface="Cambria Math"/>
                        </a:rPr>
                        <m:t> − 15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200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-1560000">
                <a:off x="1182231" y="3664989"/>
                <a:ext cx="194518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pl-PL" sz="2800" smtClean="0"/>
              <a:t>	</a:t>
            </a:r>
            <a:r>
              <a:rPr lang="pl-PL" sz="2800" b="1" smtClean="0">
                <a:solidFill>
                  <a:srgbClr val="FF0000"/>
                </a:solidFill>
              </a:rPr>
              <a:t>Paradoks zapobiegliwości</a:t>
            </a:r>
            <a:r>
              <a:rPr lang="pl-PL" sz="2800" smtClean="0"/>
              <a:t> polega na tym, że zmiana poziomu oszczędności gospodarstw domowych przy każdym poziomie dochodu, prowadzi do zmian dochodu zapewniającego równowagę.</a:t>
            </a:r>
          </a:p>
          <a:p>
            <a:pPr algn="just" eaLnBrk="1" hangingPunct="1">
              <a:buFontTx/>
              <a:buNone/>
            </a:pPr>
            <a:endParaRPr lang="pl-PL" sz="2800" smtClean="0"/>
          </a:p>
          <a:p>
            <a:pPr algn="just" eaLnBrk="1" hangingPunct="1">
              <a:buFontTx/>
              <a:buNone/>
            </a:pPr>
            <a:r>
              <a:rPr lang="pl-PL" sz="2800" smtClean="0"/>
              <a:t>	Nie dochodzi jednak do zmiany oszczędności </a:t>
            </a:r>
            <a:br>
              <a:rPr lang="pl-PL" sz="2800" smtClean="0"/>
            </a:br>
            <a:r>
              <a:rPr lang="pl-PL" sz="2800" smtClean="0"/>
              <a:t>w punkcie równowagi. Muszą być one równe planowanym inwestycjom.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ytuł 1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Wpływ państwa na popyt globalny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4067945" y="3644900"/>
            <a:ext cx="504056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5796135" y="3644900"/>
            <a:ext cx="504653" cy="792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0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8913"/>
                <a:ext cx="8229600" cy="4248150"/>
              </a:xfrm>
            </p:spPr>
            <p:txBody>
              <a:bodyPr/>
              <a:lstStyle/>
              <a:p>
                <a:pPr marL="0" indent="0" algn="just" eaLnBrk="1" hangingPunct="1">
                  <a:buFontTx/>
                  <a:buNone/>
                </a:pPr>
                <a:r>
                  <a:rPr lang="pl-PL" dirty="0" smtClean="0"/>
                  <a:t>Po uwzględnieniu działalności państwa pojawia się strumień wydatków rządowych (G), płatności transferowe (B) i podatki pośrednie (T</a:t>
                </a:r>
                <a:r>
                  <a:rPr lang="pl-PL" baseline="-25000" dirty="0" smtClean="0"/>
                  <a:t>e</a:t>
                </a:r>
                <a:r>
                  <a:rPr lang="pl-PL" dirty="0" smtClean="0"/>
                  <a:t>) i bezpośrednie (</a:t>
                </a:r>
                <a:r>
                  <a:rPr lang="pl-PL" dirty="0" err="1" smtClean="0"/>
                  <a:t>T</a:t>
                </a:r>
                <a:r>
                  <a:rPr lang="pl-PL" baseline="-25000" dirty="0" err="1" smtClean="0"/>
                  <a:t>d</a:t>
                </a:r>
                <a:r>
                  <a:rPr lang="pl-PL" dirty="0" smtClean="0"/>
                  <a:t>) funkcja popytu globalnego przyjmuje następującą postać:</a:t>
                </a:r>
              </a:p>
              <a:p>
                <a:pPr marL="0" indent="0" algn="just" eaLnBrk="1" hangingPunct="1">
                  <a:buFontTx/>
                  <a:buNone/>
                </a:pPr>
                <a:endParaRPr lang="pl-PL" dirty="0" smtClean="0"/>
              </a:p>
              <a:p>
                <a:pPr marL="0" indent="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𝑨𝑫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+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𝑰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+ 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𝑮</m:t>
                      </m:r>
                      <m:r>
                        <a:rPr lang="pl-PL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060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8913"/>
                <a:ext cx="8229600" cy="4248150"/>
              </a:xfrm>
              <a:blipFill rotWithShape="1">
                <a:blip r:embed="rId2"/>
                <a:stretch>
                  <a:fillRect l="-1852" t="-1865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Łącznik prosty ze strzałką 5"/>
          <p:cNvCxnSpPr/>
          <p:nvPr/>
        </p:nvCxnSpPr>
        <p:spPr>
          <a:xfrm flipH="1" flipV="1">
            <a:off x="6084888" y="4652963"/>
            <a:ext cx="431800" cy="720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6084888" y="5516563"/>
            <a:ext cx="215900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400" dirty="0">
                <a:solidFill>
                  <a:schemeClr val="tx1"/>
                </a:solidFill>
              </a:rPr>
              <a:t>Przesuwa funkcję popytu globalnego równolegle do góry</a:t>
            </a:r>
          </a:p>
        </p:txBody>
      </p:sp>
      <p:sp>
        <p:nvSpPr>
          <p:cNvPr id="9" name="Prostokąt 8"/>
          <p:cNvSpPr/>
          <p:nvPr/>
        </p:nvSpPr>
        <p:spPr>
          <a:xfrm>
            <a:off x="179512" y="5930900"/>
            <a:ext cx="1944687" cy="755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200" dirty="0">
                <a:solidFill>
                  <a:schemeClr val="tx1"/>
                </a:solidFill>
              </a:rPr>
              <a:t>Zakłada się, że </a:t>
            </a:r>
            <a:r>
              <a:rPr lang="pl-PL" sz="1200" dirty="0" smtClean="0">
                <a:solidFill>
                  <a:schemeClr val="tx1"/>
                </a:solidFill>
              </a:rPr>
              <a:t>wszystkie</a:t>
            </a:r>
          </a:p>
          <a:p>
            <a:pPr algn="ctr">
              <a:defRPr/>
            </a:pPr>
            <a:r>
              <a:rPr lang="pl-PL" sz="1200" dirty="0" smtClean="0">
                <a:solidFill>
                  <a:schemeClr val="tx1"/>
                </a:solidFill>
              </a:rPr>
              <a:t>podatki </a:t>
            </a:r>
            <a:r>
              <a:rPr lang="pl-PL" sz="1200" dirty="0">
                <a:solidFill>
                  <a:schemeClr val="tx1"/>
                </a:solidFill>
              </a:rPr>
              <a:t>przyjmują postać bezpośrednich (T</a:t>
            </a:r>
            <a:r>
              <a:rPr lang="pl-PL" sz="1200" baseline="-25000" dirty="0">
                <a:solidFill>
                  <a:schemeClr val="tx1"/>
                </a:solidFill>
              </a:rPr>
              <a:t>e</a:t>
            </a:r>
            <a:r>
              <a:rPr lang="pl-PL" sz="1200" dirty="0">
                <a:solidFill>
                  <a:schemeClr val="tx1"/>
                </a:solidFill>
              </a:rPr>
              <a:t> + </a:t>
            </a:r>
            <a:r>
              <a:rPr lang="pl-PL" sz="1200" dirty="0" err="1">
                <a:solidFill>
                  <a:schemeClr val="tx1"/>
                </a:solidFill>
              </a:rPr>
              <a:t>T</a:t>
            </a:r>
            <a:r>
              <a:rPr lang="pl-PL" sz="1200" baseline="-25000" dirty="0" err="1">
                <a:solidFill>
                  <a:schemeClr val="tx1"/>
                </a:solidFill>
              </a:rPr>
              <a:t>d</a:t>
            </a:r>
            <a:r>
              <a:rPr lang="pl-PL" sz="1200" dirty="0">
                <a:solidFill>
                  <a:schemeClr val="tx1"/>
                </a:solidFill>
              </a:rPr>
              <a:t> = T)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9983" y="4652962"/>
            <a:ext cx="1944216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</a:rPr>
              <a:t>Podatki netto (NT) określają wielkość wpływów do budżetu państwa. Oblicza się je jako T - B</a:t>
            </a:r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576045" y="4659178"/>
            <a:ext cx="1728763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smtClean="0">
                <a:solidFill>
                  <a:schemeClr val="tx1"/>
                </a:solidFill>
              </a:rPr>
              <a:t>Podatki netto zmniejszają kąt nachylenia funkcji konsumpcji</a:t>
            </a:r>
            <a:endParaRPr lang="pl-PL" sz="1200" dirty="0">
              <a:solidFill>
                <a:schemeClr val="tx1"/>
              </a:solidFill>
            </a:endParaRPr>
          </a:p>
        </p:txBody>
      </p:sp>
      <p:cxnSp>
        <p:nvCxnSpPr>
          <p:cNvPr id="12" name="Łącznik prosty ze strzałką 11"/>
          <p:cNvCxnSpPr>
            <a:stCxn id="9" idx="0"/>
            <a:endCxn id="5" idx="2"/>
          </p:cNvCxnSpPr>
          <p:nvPr/>
        </p:nvCxnSpPr>
        <p:spPr>
          <a:xfrm flipV="1">
            <a:off x="1151856" y="5373687"/>
            <a:ext cx="235" cy="5572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5" idx="3"/>
          </p:cNvCxnSpPr>
          <p:nvPr/>
        </p:nvCxnSpPr>
        <p:spPr>
          <a:xfrm flipV="1">
            <a:off x="2124199" y="5013324"/>
            <a:ext cx="451846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łamany 18"/>
          <p:cNvCxnSpPr>
            <a:stCxn id="10" idx="3"/>
            <a:endCxn id="8" idx="4"/>
          </p:cNvCxnSpPr>
          <p:nvPr/>
        </p:nvCxnSpPr>
        <p:spPr>
          <a:xfrm flipV="1">
            <a:off x="4304808" y="4437063"/>
            <a:ext cx="15165" cy="61815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Wpływ wydatków rządowych na popyt globalny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W modelu wydatki rządowe są w całości autonomiczne względem dochodu narodowego, podobnie jak inwestycje. </a:t>
            </a:r>
            <a:endParaRPr lang="pl-PL" dirty="0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2987675" y="3594532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987675" y="6113895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H="1">
            <a:off x="2914650" y="5445224"/>
            <a:ext cx="73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859337" y="6258357"/>
            <a:ext cx="10810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 rot="16200000">
            <a:off x="1585912" y="3626283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wydatki </a:t>
            </a:r>
            <a:r>
              <a:rPr lang="pl-PL" sz="1200" dirty="0" smtClean="0"/>
              <a:t>rządowe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628900" y="5303114"/>
            <a:ext cx="358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</a:t>
            </a:r>
            <a:endParaRPr lang="pl-PL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11"/>
              <p:cNvSpPr txBox="1">
                <a:spLocks noChangeArrowheads="1"/>
              </p:cNvSpPr>
              <p:nvPr/>
            </p:nvSpPr>
            <p:spPr bwMode="auto">
              <a:xfrm>
                <a:off x="3936205" y="5052290"/>
                <a:ext cx="1223963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dirty="0" smtClean="0">
                          <a:latin typeface="Cambria Math"/>
                        </a:rPr>
                        <m:t>𝐺</m:t>
                      </m:r>
                      <m:r>
                        <a:rPr lang="pl-PL" i="1" dirty="0" smtClean="0">
                          <a:latin typeface="Cambria Math"/>
                        </a:rPr>
                        <m:t> = 10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6205" y="5052290"/>
                <a:ext cx="1223963" cy="36671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2987675" y="5445224"/>
            <a:ext cx="2303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88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4322" y="576912"/>
            <a:ext cx="8229600" cy="557748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/>
              <a:t>Wydatki rządowe przesuwają funkcję popytu globalnego równolegle do góry i rośnie produkcja w punkcie równowagi. </a:t>
            </a:r>
            <a:endParaRPr lang="pl-PL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661354" y="3286966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661354" y="5374528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661354" y="3286966"/>
            <a:ext cx="230505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28904" y="5723777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dochód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3470730" y="3318035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popyt globalny</a:t>
            </a:r>
            <a:r>
              <a:rPr lang="pl-PL" dirty="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374017" y="5303091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174242" y="3286966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661354" y="3934666"/>
            <a:ext cx="23050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6029779" y="4150566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957548" y="4088992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42442" y="5377038"/>
            <a:ext cx="576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100</a:t>
            </a:r>
            <a:endParaRPr lang="pl-PL" sz="1200" dirty="0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4300991" y="4366466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25</a:t>
            </a:r>
          </a:p>
        </p:txBody>
      </p:sp>
      <p:cxnSp>
        <p:nvCxnSpPr>
          <p:cNvPr id="17" name="Łącznik prostoliniowy 16"/>
          <p:cNvCxnSpPr/>
          <p:nvPr/>
        </p:nvCxnSpPr>
        <p:spPr>
          <a:xfrm flipV="1">
            <a:off x="4661354" y="3659706"/>
            <a:ext cx="2305050" cy="561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037842" y="3811180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AD = 0,75Y + 25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228456" y="3478485"/>
            <a:ext cx="1727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AD = 0,75Y + </a:t>
            </a:r>
            <a:r>
              <a:rPr lang="pl-PL" sz="1200" dirty="0" smtClean="0"/>
              <a:t>35</a:t>
            </a:r>
            <a:endParaRPr lang="pl-PL" sz="1200" dirty="0"/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4300991" y="4085478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35</a:t>
            </a:r>
            <a:endParaRPr lang="pl-PL" sz="1200" dirty="0"/>
          </a:p>
        </p:txBody>
      </p:sp>
      <p:cxnSp>
        <p:nvCxnSpPr>
          <p:cNvPr id="28" name="Łącznik prostoliniowy 27"/>
          <p:cNvCxnSpPr/>
          <p:nvPr/>
        </p:nvCxnSpPr>
        <p:spPr>
          <a:xfrm>
            <a:off x="6414519" y="3811180"/>
            <a:ext cx="0" cy="156334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6339001" y="3738948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1</a:t>
            </a:r>
            <a:endParaRPr lang="pl-PL" sz="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Prostokąt 28"/>
              <p:cNvSpPr/>
              <p:nvPr/>
            </p:nvSpPr>
            <p:spPr>
              <a:xfrm>
                <a:off x="0" y="3195688"/>
                <a:ext cx="3779912" cy="1865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i="1" dirty="0" smtClean="0">
                          <a:latin typeface="Cambria Math"/>
                        </a:rPr>
                        <m:t>𝐴𝐷</m:t>
                      </m:r>
                      <m:r>
                        <a:rPr lang="pl-PL" sz="3200" i="1" dirty="0" smtClean="0">
                          <a:latin typeface="Cambria Math"/>
                        </a:rPr>
                        <m:t> = 0,75</m:t>
                      </m:r>
                      <m:r>
                        <a:rPr lang="pl-PL" sz="3200" i="1" dirty="0" smtClean="0">
                          <a:latin typeface="Cambria Math"/>
                        </a:rPr>
                        <m:t>𝑌</m:t>
                      </m:r>
                      <m:r>
                        <a:rPr lang="pl-PL" sz="3200" i="1" dirty="0" smtClean="0">
                          <a:latin typeface="Cambria Math"/>
                        </a:rPr>
                        <m:t> + 35</m:t>
                      </m:r>
                    </m:oMath>
                  </m:oMathPara>
                </a14:m>
                <a:endParaRPr lang="pl-PL" sz="3200" dirty="0" smtClean="0"/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i="1" dirty="0" smtClean="0">
                          <a:latin typeface="Cambria Math"/>
                        </a:rPr>
                        <m:t>𝑌</m:t>
                      </m:r>
                      <m:r>
                        <a:rPr lang="pl-PL" sz="3200" i="1" dirty="0" smtClean="0">
                          <a:latin typeface="Cambria Math"/>
                        </a:rPr>
                        <m:t> = 0,75</m:t>
                      </m:r>
                      <m:r>
                        <a:rPr lang="pl-PL" sz="3200" i="1" dirty="0" smtClean="0">
                          <a:latin typeface="Cambria Math"/>
                        </a:rPr>
                        <m:t>𝑌</m:t>
                      </m:r>
                      <m:r>
                        <a:rPr lang="pl-PL" sz="3200" i="1" dirty="0" smtClean="0">
                          <a:latin typeface="Cambria Math"/>
                        </a:rPr>
                        <m:t> + 35</m:t>
                      </m:r>
                    </m:oMath>
                  </m:oMathPara>
                </a14:m>
                <a:endParaRPr lang="pl-PL" sz="3200" dirty="0" smtClean="0"/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pl-PL" sz="3200" i="1" dirty="0" smtClean="0">
                        <a:latin typeface="Cambria Math"/>
                      </a:rPr>
                      <m:t>0,25</m:t>
                    </m:r>
                    <m:r>
                      <a:rPr lang="pl-PL" sz="3200" i="1" dirty="0" smtClean="0">
                        <a:latin typeface="Cambria Math"/>
                      </a:rPr>
                      <m:t>𝑌</m:t>
                    </m:r>
                    <m:r>
                      <a:rPr lang="pl-PL" sz="3200" i="1" dirty="0" smtClean="0">
                        <a:latin typeface="Cambria Math"/>
                      </a:rPr>
                      <m:t> = 35 </m:t>
                    </m:r>
                  </m:oMath>
                </a14:m>
                <a:r>
                  <a:rPr lang="pl-PL" sz="3200" dirty="0" smtClean="0"/>
                  <a:t>/:0,25</a:t>
                </a:r>
              </a:p>
              <a:p>
                <a:pPr algn="ctr" eaLnBrk="1" hangingPunct="1">
                  <a:lnSpc>
                    <a:spcPct val="9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= 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𝟏𝟒𝟎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Prostokąt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95688"/>
                <a:ext cx="3779912" cy="186512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pole tekstowe 29"/>
          <p:cNvSpPr txBox="1"/>
          <p:nvPr/>
        </p:nvSpPr>
        <p:spPr>
          <a:xfrm>
            <a:off x="6171362" y="5374676"/>
            <a:ext cx="486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140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904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Wpływ podatków netto na popyt globalny</a:t>
            </a:r>
            <a:endParaRPr lang="pl-PL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pl-PL" sz="2800" b="1" dirty="0" smtClean="0">
                    <a:solidFill>
                      <a:srgbClr val="FF0000"/>
                    </a:solidFill>
                  </a:rPr>
                  <a:t>Podatki netto </a:t>
                </a:r>
                <a:r>
                  <a:rPr lang="pl-PL" sz="2800" dirty="0" smtClean="0"/>
                  <a:t>są częścią dochodu narodowego, która trafia do budżetu państwa.</a:t>
                </a:r>
              </a:p>
              <a:p>
                <a:pPr marL="0" indent="0" algn="just">
                  <a:buNone/>
                </a:pPr>
                <a:endParaRPr lang="pl-PL" sz="2800" dirty="0"/>
              </a:p>
              <a:p>
                <a:pPr marL="0" indent="0" algn="just">
                  <a:buNone/>
                </a:pPr>
                <a:r>
                  <a:rPr lang="pl-PL" sz="2800" dirty="0" smtClean="0"/>
                  <a:t>O wielkości tej części informuje stopa podatkowa (t). Przy t = 0,2; 20% dochodu narodowego trafia do budżetu państwa.</a:t>
                </a:r>
              </a:p>
              <a:p>
                <a:pPr marL="0" indent="0" algn="just">
                  <a:buNone/>
                </a:pPr>
                <a:endParaRPr lang="pl-PL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𝑵𝑻</m:t>
                      </m:r>
                      <m:r>
                        <a:rPr lang="pl-PL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l-PL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pl-PL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𝒀</m:t>
                      </m:r>
                    </m:oMath>
                  </m:oMathPara>
                </a14:m>
                <a:endParaRPr lang="pl-PL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solidFill>
                  <a:srgbClr val="0070C0"/>
                </a:solidFill>
              </a:rPr>
              <a:t>Krańcowa skłonność do konsumpcji </a:t>
            </a:r>
            <a:br>
              <a:rPr lang="pl-PL" sz="3200" b="1" dirty="0" smtClean="0">
                <a:solidFill>
                  <a:srgbClr val="0070C0"/>
                </a:solidFill>
              </a:rPr>
            </a:br>
            <a:r>
              <a:rPr lang="pl-PL" sz="3200" b="1" dirty="0" smtClean="0">
                <a:solidFill>
                  <a:srgbClr val="0070C0"/>
                </a:solidFill>
              </a:rPr>
              <a:t>w gospodarce bez i z udziałem państwa</a:t>
            </a:r>
            <a:endParaRPr lang="pl-PL" sz="32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800" dirty="0" smtClean="0">
                <a:solidFill>
                  <a:srgbClr val="0070C0"/>
                </a:solidFill>
              </a:rPr>
              <a:t>Układ okrężny bez udziału państwa</a:t>
            </a:r>
            <a:r>
              <a:rPr lang="pl-PL" dirty="0" smtClean="0"/>
              <a:t>	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4725143"/>
            <a:ext cx="4040188" cy="1401019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Krańcowa skłonność z dochodu rozporządzalnego jest równa krańcowej skłonności do konsumpcji z dochodu narodowego i wynosi 0,75.</a:t>
            </a:r>
            <a:endParaRPr lang="pl-PL" sz="18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sz="2000" dirty="0" smtClean="0">
                <a:solidFill>
                  <a:srgbClr val="0070C0"/>
                </a:solidFill>
              </a:rPr>
              <a:t>Układ okrężny z udziałem państwa</a:t>
            </a:r>
            <a:endParaRPr lang="pl-PL" sz="2000" dirty="0">
              <a:solidFill>
                <a:srgbClr val="0070C0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4725143"/>
            <a:ext cx="4041775" cy="1401019"/>
          </a:xfrm>
        </p:spPr>
        <p:txBody>
          <a:bodyPr/>
          <a:lstStyle/>
          <a:p>
            <a:pPr marL="0" indent="0">
              <a:buNone/>
            </a:pPr>
            <a:r>
              <a:rPr lang="pl-PL" sz="1600" dirty="0" smtClean="0"/>
              <a:t>Krańcowa skłonność do </a:t>
            </a:r>
            <a:r>
              <a:rPr lang="pl-PL" sz="1600" smtClean="0"/>
              <a:t>konsumpcji </a:t>
            </a:r>
            <a:br>
              <a:rPr lang="pl-PL" sz="1600" smtClean="0"/>
            </a:br>
            <a:r>
              <a:rPr lang="pl-PL" sz="1600" smtClean="0"/>
              <a:t>z </a:t>
            </a:r>
            <a:r>
              <a:rPr lang="pl-PL" sz="1600" dirty="0" smtClean="0"/>
              <a:t>dochodu rozporządzalnego wynosi 0,75 (konsument z każdej złotówki dochodu rozporządzalnego wydaje 75 groszy</a:t>
            </a:r>
            <a:r>
              <a:rPr lang="pl-PL" sz="1600" smtClean="0"/>
              <a:t>), </a:t>
            </a:r>
            <a:br>
              <a:rPr lang="pl-PL" sz="1600" smtClean="0"/>
            </a:br>
            <a:r>
              <a:rPr lang="pl-PL" sz="1600" smtClean="0"/>
              <a:t>a </a:t>
            </a:r>
            <a:r>
              <a:rPr lang="pl-PL" sz="1600" dirty="0" smtClean="0"/>
              <a:t>krańcowa skłonność do </a:t>
            </a:r>
            <a:r>
              <a:rPr lang="pl-PL" sz="1600" smtClean="0"/>
              <a:t>konsumpcji </a:t>
            </a:r>
            <a:br>
              <a:rPr lang="pl-PL" sz="1600" smtClean="0"/>
            </a:br>
            <a:r>
              <a:rPr lang="pl-PL" sz="1600" smtClean="0"/>
              <a:t>z </a:t>
            </a:r>
            <a:r>
              <a:rPr lang="pl-PL" sz="1600" dirty="0" smtClean="0"/>
              <a:t>dochodu narodowego wynosi 0,6.</a:t>
            </a:r>
            <a:endParaRPr lang="pl-PL" sz="1600" dirty="0"/>
          </a:p>
        </p:txBody>
      </p:sp>
      <p:sp>
        <p:nvSpPr>
          <p:cNvPr id="25" name="Prostokąt 24"/>
          <p:cNvSpPr/>
          <p:nvPr/>
        </p:nvSpPr>
        <p:spPr>
          <a:xfrm>
            <a:off x="683568" y="3356992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G.D.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3275856" y="3356992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 smtClean="0">
                <a:solidFill>
                  <a:schemeClr val="tx1"/>
                </a:solidFill>
              </a:rPr>
              <a:t>Przeds.</a:t>
            </a:r>
            <a:endParaRPr lang="pl-PL" sz="1050" dirty="0">
              <a:solidFill>
                <a:schemeClr val="tx1"/>
              </a:solidFill>
            </a:endParaRPr>
          </a:p>
        </p:txBody>
      </p:sp>
      <p:cxnSp>
        <p:nvCxnSpPr>
          <p:cNvPr id="51" name="Łącznik prostoliniowy 50"/>
          <p:cNvCxnSpPr>
            <a:stCxn id="45" idx="2"/>
          </p:cNvCxnSpPr>
          <p:nvPr/>
        </p:nvCxnSpPr>
        <p:spPr>
          <a:xfrm>
            <a:off x="3671900" y="3717032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oliniowy 52"/>
          <p:cNvCxnSpPr/>
          <p:nvPr/>
        </p:nvCxnSpPr>
        <p:spPr>
          <a:xfrm flipH="1">
            <a:off x="1079612" y="4005064"/>
            <a:ext cx="2592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>
            <a:endCxn id="25" idx="2"/>
          </p:cNvCxnSpPr>
          <p:nvPr/>
        </p:nvCxnSpPr>
        <p:spPr>
          <a:xfrm flipV="1">
            <a:off x="1079612" y="3717032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ole tekstowe 55"/>
          <p:cNvSpPr txBox="1"/>
          <p:nvPr/>
        </p:nvSpPr>
        <p:spPr>
          <a:xfrm>
            <a:off x="2051720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Y=1</a:t>
            </a:r>
            <a:endParaRPr lang="pl-PL" dirty="0"/>
          </a:p>
        </p:txBody>
      </p:sp>
      <p:cxnSp>
        <p:nvCxnSpPr>
          <p:cNvPr id="58" name="Łącznik prosty ze strzałką 57"/>
          <p:cNvCxnSpPr>
            <a:stCxn id="25" idx="0"/>
          </p:cNvCxnSpPr>
          <p:nvPr/>
        </p:nvCxnSpPr>
        <p:spPr>
          <a:xfrm flipV="1">
            <a:off x="1079612" y="2852936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pole tekstowe 59"/>
          <p:cNvSpPr txBox="1"/>
          <p:nvPr/>
        </p:nvSpPr>
        <p:spPr>
          <a:xfrm>
            <a:off x="1079612" y="297988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C=0,75</a:t>
            </a:r>
            <a:endParaRPr lang="pl-PL" sz="1200" dirty="0"/>
          </a:p>
        </p:txBody>
      </p:sp>
      <p:sp>
        <p:nvSpPr>
          <p:cNvPr id="61" name="pole tekstowe 60"/>
          <p:cNvSpPr txBox="1"/>
          <p:nvPr/>
        </p:nvSpPr>
        <p:spPr>
          <a:xfrm>
            <a:off x="1295636" y="22048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MPC = 0,75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4932040" y="3422210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G.D.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524328" y="3422210"/>
            <a:ext cx="79208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 smtClean="0">
                <a:solidFill>
                  <a:schemeClr val="tx1"/>
                </a:solidFill>
              </a:rPr>
              <a:t>Przeds.</a:t>
            </a:r>
            <a:endParaRPr lang="pl-PL" sz="1050" dirty="0">
              <a:solidFill>
                <a:schemeClr val="tx1"/>
              </a:solidFill>
            </a:endParaRPr>
          </a:p>
        </p:txBody>
      </p:sp>
      <p:cxnSp>
        <p:nvCxnSpPr>
          <p:cNvPr id="18" name="Łącznik prostoliniowy 17"/>
          <p:cNvCxnSpPr>
            <a:stCxn id="17" idx="2"/>
          </p:cNvCxnSpPr>
          <p:nvPr/>
        </p:nvCxnSpPr>
        <p:spPr>
          <a:xfrm>
            <a:off x="7920372" y="3782250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 flipH="1">
            <a:off x="5328084" y="4070282"/>
            <a:ext cx="25922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endCxn id="16" idx="2"/>
          </p:cNvCxnSpPr>
          <p:nvPr/>
        </p:nvCxnSpPr>
        <p:spPr>
          <a:xfrm flipV="1">
            <a:off x="5328084" y="378225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7020272" y="37631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Y=1</a:t>
            </a:r>
            <a:endParaRPr lang="pl-PL" sz="1200" dirty="0"/>
          </a:p>
        </p:txBody>
      </p:sp>
      <p:cxnSp>
        <p:nvCxnSpPr>
          <p:cNvPr id="22" name="Łącznik prosty ze strzałką 21"/>
          <p:cNvCxnSpPr>
            <a:stCxn id="16" idx="0"/>
          </p:cNvCxnSpPr>
          <p:nvPr/>
        </p:nvCxnSpPr>
        <p:spPr>
          <a:xfrm flipV="1">
            <a:off x="5328084" y="2918154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4427984" y="284287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C=0,75*0,8 = 0,6</a:t>
            </a:r>
            <a:endParaRPr lang="pl-PL" sz="1000" dirty="0"/>
          </a:p>
        </p:txBody>
      </p:sp>
      <p:sp>
        <p:nvSpPr>
          <p:cNvPr id="7" name="Prostokąt 6"/>
          <p:cNvSpPr/>
          <p:nvPr/>
        </p:nvSpPr>
        <p:spPr>
          <a:xfrm>
            <a:off x="6300192" y="2918154"/>
            <a:ext cx="720080" cy="40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 smtClean="0">
                <a:solidFill>
                  <a:schemeClr val="tx1"/>
                </a:solidFill>
              </a:rPr>
              <a:t>Państwo</a:t>
            </a:r>
            <a:endParaRPr lang="pl-PL" sz="1100" dirty="0">
              <a:solidFill>
                <a:schemeClr val="tx1"/>
              </a:solidFill>
            </a:endParaRPr>
          </a:p>
        </p:txBody>
      </p:sp>
      <p:cxnSp>
        <p:nvCxnSpPr>
          <p:cNvPr id="9" name="Łącznik prosty ze strzałką 8"/>
          <p:cNvCxnSpPr>
            <a:endCxn id="7" idx="2"/>
          </p:cNvCxnSpPr>
          <p:nvPr/>
        </p:nvCxnSpPr>
        <p:spPr>
          <a:xfrm flipV="1">
            <a:off x="6660232" y="3322102"/>
            <a:ext cx="0" cy="718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6660232" y="342221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NT=0,2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580112" y="379328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YD = 0,8</a:t>
            </a:r>
            <a:endParaRPr lang="pl-PL" sz="12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80112" y="2204864"/>
            <a:ext cx="2340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MPC = 0,75; t = 0,2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03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Wpływ podatków netto na popyt globalny </a:t>
            </a:r>
            <a:endParaRPr lang="pl-PL" sz="4000" b="1" dirty="0">
              <a:solidFill>
                <a:srgbClr val="0070C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800" dirty="0" smtClean="0"/>
              <a:t>Uwzględnienie podatków netto zmniejsza kąt nachylenia funkcji popytu globalnego. 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 smtClean="0"/>
              <a:t>Spada wartość produkcji i dochodu </a:t>
            </a:r>
            <a:br>
              <a:rPr lang="pl-PL" sz="2800" dirty="0" smtClean="0"/>
            </a:br>
            <a:r>
              <a:rPr lang="pl-PL" sz="2800" dirty="0" smtClean="0"/>
              <a:t>w punkcie równowagi.</a:t>
            </a:r>
            <a:endParaRPr lang="pl-PL" sz="2800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1187450" y="31416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187450" y="52292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1187450" y="3500438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936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dochód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 rot="-5400000">
            <a:off x="74613" y="31734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popyt globalny</a:t>
            </a:r>
            <a:r>
              <a:rPr lang="pl-PL"/>
              <a:t>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0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V="1">
            <a:off x="1187450" y="3789363"/>
            <a:ext cx="230505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203575" y="3500438"/>
                <a:ext cx="172720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𝐴𝐷</m:t>
                      </m:r>
                      <m:r>
                        <a:rPr lang="pl-PL" sz="1200" i="1" baseline="-25000" dirty="0" smtClean="0">
                          <a:latin typeface="Cambria Math"/>
                        </a:rPr>
                        <m:t>0</m:t>
                      </m:r>
                      <m:r>
                        <a:rPr lang="pl-PL" sz="1200" i="1" dirty="0" smtClean="0">
                          <a:latin typeface="Cambria Math"/>
                        </a:rPr>
                        <m:t> </m:t>
                      </m:r>
                      <m:r>
                        <a:rPr lang="pl-PL" sz="1200" i="1" dirty="0">
                          <a:latin typeface="Cambria Math"/>
                        </a:rPr>
                        <m:t>= 0,75</m:t>
                      </m:r>
                      <m:r>
                        <a:rPr lang="pl-PL" sz="1200" i="1" dirty="0">
                          <a:latin typeface="Cambria Math"/>
                        </a:rPr>
                        <m:t>𝑌</m:t>
                      </m:r>
                      <m:r>
                        <a:rPr lang="pl-PL" sz="1200" i="1" dirty="0">
                          <a:latin typeface="Cambria Math"/>
                        </a:rPr>
                        <m:t> + 25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16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3575" y="3500438"/>
                <a:ext cx="1727200" cy="2746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2555875" y="40052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2484438" y="3933825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2359819" y="5236369"/>
            <a:ext cx="576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 smtClean="0"/>
              <a:t>100</a:t>
            </a:r>
            <a:endParaRPr lang="pl-PL" sz="12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55650" y="4221163"/>
            <a:ext cx="360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25</a:t>
            </a:r>
          </a:p>
        </p:txBody>
      </p:sp>
      <p:cxnSp>
        <p:nvCxnSpPr>
          <p:cNvPr id="22" name="Łącznik prostoliniowy 21"/>
          <p:cNvCxnSpPr/>
          <p:nvPr/>
        </p:nvCxnSpPr>
        <p:spPr>
          <a:xfrm flipV="1">
            <a:off x="1187450" y="4078288"/>
            <a:ext cx="2124075" cy="287337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2287588" y="4148931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1</a:t>
            </a:r>
            <a:endParaRPr lang="pl-PL" sz="8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2"/>
              <p:cNvSpPr txBox="1">
                <a:spLocks noChangeArrowheads="1"/>
              </p:cNvSpPr>
              <p:nvPr/>
            </p:nvSpPr>
            <p:spPr bwMode="auto">
              <a:xfrm>
                <a:off x="3355975" y="4005263"/>
                <a:ext cx="1727200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𝐴𝐷</m:t>
                      </m:r>
                      <m:r>
                        <a:rPr lang="pl-PL" sz="1200" i="1" baseline="-25000" dirty="0" smtClean="0">
                          <a:latin typeface="Cambria Math"/>
                        </a:rPr>
                        <m:t>1</m:t>
                      </m:r>
                      <m:r>
                        <a:rPr lang="pl-PL" sz="1200" i="1" dirty="0" smtClean="0">
                          <a:latin typeface="Cambria Math"/>
                        </a:rPr>
                        <m:t> </m:t>
                      </m:r>
                      <m:r>
                        <a:rPr lang="pl-PL" sz="1200" i="1" dirty="0">
                          <a:latin typeface="Cambria Math"/>
                        </a:rPr>
                        <m:t>= </m:t>
                      </m:r>
                      <m:r>
                        <a:rPr lang="pl-PL" sz="1200" i="1" dirty="0" smtClean="0">
                          <a:latin typeface="Cambria Math"/>
                        </a:rPr>
                        <m:t>0,6</m:t>
                      </m:r>
                      <m:r>
                        <a:rPr lang="pl-PL" sz="1200" i="1" dirty="0" smtClean="0">
                          <a:latin typeface="Cambria Math"/>
                        </a:rPr>
                        <m:t>𝑌</m:t>
                      </m:r>
                      <m:r>
                        <a:rPr lang="pl-PL" sz="1200" i="1" dirty="0" smtClean="0">
                          <a:latin typeface="Cambria Math"/>
                        </a:rPr>
                        <m:t> + 25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2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5975" y="4005263"/>
                <a:ext cx="1727200" cy="27463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Łącznik prostoliniowy 25"/>
          <p:cNvCxnSpPr>
            <a:stCxn id="23" idx="4"/>
          </p:cNvCxnSpPr>
          <p:nvPr/>
        </p:nvCxnSpPr>
        <p:spPr>
          <a:xfrm>
            <a:off x="2359819" y="4293394"/>
            <a:ext cx="0" cy="93583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1995463" y="5229225"/>
            <a:ext cx="57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62,5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400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l-PL" b="1" dirty="0" smtClean="0">
                    <a:solidFill>
                      <a:srgbClr val="FF0000"/>
                    </a:solidFill>
                  </a:rPr>
                  <a:t>MPC’</a:t>
                </a:r>
                <a:r>
                  <a:rPr lang="pl-PL" dirty="0" smtClean="0"/>
                  <a:t> – krańcowa skłonność do konsumpcji z dochodu narodowego</a:t>
                </a:r>
              </a:p>
              <a:p>
                <a:pPr marL="0" indent="0" algn="just">
                  <a:buNone/>
                </a:pPr>
                <a:r>
                  <a:rPr lang="pl-PL" b="1" dirty="0" smtClean="0">
                    <a:solidFill>
                      <a:srgbClr val="FF0000"/>
                    </a:solidFill>
                  </a:rPr>
                  <a:t>MPC</a:t>
                </a:r>
                <a:r>
                  <a:rPr lang="pl-PL" dirty="0" smtClean="0"/>
                  <a:t> – krańcowa skłonność do konsumpcji </a:t>
                </a:r>
                <a:br>
                  <a:rPr lang="pl-PL" dirty="0" smtClean="0"/>
                </a:br>
                <a:r>
                  <a:rPr lang="pl-PL" dirty="0" smtClean="0"/>
                  <a:t>z dochodu rozporządzalnego</a:t>
                </a: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𝑴𝑷𝑪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′=(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𝒕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)∗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𝑴𝑷𝑪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just">
                  <a:buNone/>
                </a:pPr>
                <a:r>
                  <a:rPr lang="pl-PL" dirty="0" smtClean="0"/>
                  <a:t>t = 0,2; MPC = 0,75</a:t>
                </a: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𝑀𝑃𝐶</m:t>
                      </m:r>
                      <m:r>
                        <a:rPr lang="pl-PL" b="0" i="1" smtClean="0">
                          <a:latin typeface="Cambria Math"/>
                        </a:rPr>
                        <m:t>′=(1−0,2)∗0,75=0,8∗0,75=0,6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1852" t="-1421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99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	</a:t>
            </a:r>
            <a:r>
              <a:rPr lang="pl-PL" b="1" smtClean="0">
                <a:solidFill>
                  <a:schemeClr val="accent2"/>
                </a:solidFill>
              </a:rPr>
              <a:t>Produkcja potencjalna</a:t>
            </a:r>
            <a:r>
              <a:rPr lang="pl-PL" smtClean="0"/>
              <a:t> to taka wielkość produkcji, która zostałaby wytworzona, gdyby wszystkie czynniki wytwórcze były w pełni wykorzystane.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pl-PL" smtClean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l-PL" smtClean="0"/>
              <a:t>	Produkcja potencjalna oznacza taki stan, w którym wszystkie rynki w gospodarce znajdują się w stanie równowagi długookresowej.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𝐴𝐷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𝑀𝑃𝐶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𝐼</m:t>
                      </m:r>
                    </m:oMath>
                  </m:oMathPara>
                </a14:m>
                <a:endParaRPr lang="pl-PL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𝐴𝐷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/>
                            </a:rPr>
                            <m:t>1−0,2</m:t>
                          </m:r>
                        </m:e>
                      </m:d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∗0,75∗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+25</m:t>
                      </m:r>
                    </m:oMath>
                  </m:oMathPara>
                </a14:m>
                <a:endParaRPr lang="pl-PL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𝐴𝐷</m:t>
                      </m:r>
                      <m:r>
                        <a:rPr lang="pl-PL" b="0" i="1" smtClean="0">
                          <a:latin typeface="Cambria Math"/>
                        </a:rPr>
                        <m:t>=0,6</m:t>
                      </m:r>
                      <m:r>
                        <a:rPr lang="pl-PL" b="0" i="1" smtClean="0">
                          <a:latin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</a:rPr>
                        <m:t>+25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𝐴𝐷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</a:rPr>
                        <m:t>=0,6</m:t>
                      </m:r>
                      <m:r>
                        <a:rPr lang="pl-PL" b="0" i="1" smtClean="0">
                          <a:latin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</a:rPr>
                        <m:t>+25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0,4</m:t>
                      </m:r>
                      <m:r>
                        <a:rPr lang="pl-PL" b="0" i="1" smtClean="0">
                          <a:latin typeface="Cambria Math"/>
                        </a:rPr>
                        <m:t>𝑌</m:t>
                      </m:r>
                      <m:r>
                        <a:rPr lang="pl-PL" b="0" i="1" smtClean="0">
                          <a:latin typeface="Cambria Math"/>
                        </a:rPr>
                        <m:t>=25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>
                  <a:buNone/>
                </a:pPr>
                <a:endParaRPr lang="pl-PL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𝟔𝟐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1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Mnożnik zrównoważonego budżetu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b="1" dirty="0" smtClean="0">
                <a:solidFill>
                  <a:srgbClr val="FF0000"/>
                </a:solidFill>
              </a:rPr>
              <a:t>Mnożnik zrównoważonego budżetu </a:t>
            </a:r>
            <a:r>
              <a:rPr lang="pl-PL" dirty="0" smtClean="0"/>
              <a:t>to mechanizm, polegający na tym, że wzrost wydatków państwa, któremu towarzyszy taki sam wzrost podatków, powoduje zwiększenie produkcji w punkcie równowagi.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7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644008" y="116632"/>
                <a:ext cx="4042792" cy="600953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400" dirty="0" smtClean="0"/>
                  <a:t>Jeżeli założy się, że t = 0,2 to G musi być równe </a:t>
                </a:r>
                <a:br>
                  <a:rPr lang="pl-PL" sz="2400" dirty="0" smtClean="0"/>
                </a:br>
                <a:r>
                  <a:rPr lang="pl-PL" sz="2400" dirty="0" smtClean="0"/>
                  <a:t>20 mld, aby wystąpił mechanizm mnożnika zrównoważonego budżetu. </a:t>
                </a:r>
              </a:p>
              <a:p>
                <a:pPr marL="0" indent="0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400" dirty="0" smtClean="0"/>
                  <a:t>Funkcja popytu globalnego przyjmie postać:</a:t>
                </a:r>
              </a:p>
              <a:p>
                <a:pPr marL="0" indent="0">
                  <a:buNone/>
                </a:pPr>
                <a:endParaRPr lang="pl-PL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𝑨𝑫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pl-PL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𝐴𝐷</m:t>
                      </m:r>
                      <m:r>
                        <a:rPr lang="pl-PL" sz="2400" i="1">
                          <a:latin typeface="Cambria Math"/>
                        </a:rPr>
                        <m:t>=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=0,6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+45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i="1">
                          <a:latin typeface="Cambria Math"/>
                        </a:rPr>
                        <m:t>0,4</m:t>
                      </m:r>
                      <m:r>
                        <a:rPr lang="pl-PL" sz="2400" i="1">
                          <a:latin typeface="Cambria Math"/>
                        </a:rPr>
                        <m:t>𝑌</m:t>
                      </m:r>
                      <m:r>
                        <a:rPr lang="pl-PL" sz="2400" i="1"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pl-PL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𝟏𝟏𝟐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4008" y="116632"/>
                <a:ext cx="4042792" cy="6009531"/>
              </a:xfrm>
              <a:blipFill rotWithShape="1">
                <a:blip r:embed="rId2"/>
                <a:stretch>
                  <a:fillRect l="-2413" t="-71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187450" y="3141663"/>
            <a:ext cx="0" cy="208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87450" y="5229225"/>
            <a:ext cx="2305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1187450" y="3500438"/>
            <a:ext cx="1944688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843213" y="5373688"/>
            <a:ext cx="93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dochód, produkcja</a:t>
            </a:r>
            <a:endParaRPr lang="pl-PL" sz="1000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-5400000">
            <a:off x="74613" y="3173413"/>
            <a:ext cx="1439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dirty="0"/>
              <a:t>popyt globalny</a:t>
            </a:r>
            <a:r>
              <a:rPr lang="pl-PL" dirty="0"/>
              <a:t>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00113" y="5157788"/>
            <a:ext cx="360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0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00338" y="3141663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/>
              <a:t>linia 45</a:t>
            </a:r>
            <a:r>
              <a:rPr lang="pl-PL" sz="1200" baseline="30000"/>
              <a:t>0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187450" y="3861048"/>
            <a:ext cx="2124075" cy="9720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132138" y="3626575"/>
            <a:ext cx="12139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AD</a:t>
            </a:r>
            <a:r>
              <a:rPr lang="pl-PL" sz="1000" baseline="-25000" dirty="0" smtClean="0"/>
              <a:t>0</a:t>
            </a:r>
            <a:r>
              <a:rPr lang="pl-PL" sz="1000" dirty="0" smtClean="0"/>
              <a:t> </a:t>
            </a:r>
            <a:r>
              <a:rPr lang="pl-PL" sz="1000" dirty="0"/>
              <a:t>= 0,75Y + 25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2090738" y="4416151"/>
            <a:ext cx="0" cy="82823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015332" y="4343920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0</a:t>
            </a:r>
            <a:endParaRPr lang="pl-PL" sz="800" baseline="-250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817687" y="5229225"/>
            <a:ext cx="576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 smtClean="0"/>
              <a:t>100</a:t>
            </a:r>
            <a:endParaRPr lang="pl-PL" sz="1000" dirty="0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94545" y="4721225"/>
            <a:ext cx="39290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000" dirty="0"/>
              <a:t>25</a:t>
            </a:r>
          </a:p>
        </p:txBody>
      </p:sp>
      <p:cxnSp>
        <p:nvCxnSpPr>
          <p:cNvPr id="18" name="Łącznik prostoliniowy 17"/>
          <p:cNvCxnSpPr/>
          <p:nvPr/>
        </p:nvCxnSpPr>
        <p:spPr>
          <a:xfrm flipV="1">
            <a:off x="1187450" y="4182194"/>
            <a:ext cx="2124074" cy="2995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123279" y="4220368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sz="800" dirty="0" smtClean="0"/>
              <a:t>E</a:t>
            </a:r>
            <a:r>
              <a:rPr lang="pl-PL" sz="800" baseline="-25000" dirty="0" smtClean="0"/>
              <a:t>1</a:t>
            </a:r>
            <a:endParaRPr lang="pl-PL" sz="800" baseline="-25000" dirty="0"/>
          </a:p>
        </p:txBody>
      </p:sp>
      <p:cxnSp>
        <p:nvCxnSpPr>
          <p:cNvPr id="19" name="Łącznik prostoliniowy 18"/>
          <p:cNvCxnSpPr>
            <a:stCxn id="33" idx="4"/>
          </p:cNvCxnSpPr>
          <p:nvPr/>
        </p:nvCxnSpPr>
        <p:spPr>
          <a:xfrm>
            <a:off x="2195510" y="4364831"/>
            <a:ext cx="0" cy="864392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2058180" y="5229223"/>
            <a:ext cx="522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112,5</a:t>
            </a:r>
            <a:endParaRPr lang="pl-PL" sz="1000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794545" y="4352315"/>
            <a:ext cx="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45</a:t>
            </a:r>
            <a:endParaRPr lang="pl-PL" sz="10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419872" y="4005064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AD</a:t>
            </a:r>
            <a:r>
              <a:rPr lang="pl-PL" sz="1000" baseline="-25000" dirty="0" smtClean="0"/>
              <a:t>1</a:t>
            </a:r>
            <a:r>
              <a:rPr lang="pl-PL" sz="1000" dirty="0" smtClean="0"/>
              <a:t>=0,6Y + 45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462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 dirty="0" smtClean="0">
                <a:solidFill>
                  <a:srgbClr val="0070C0"/>
                </a:solidFill>
              </a:rPr>
              <a:t>Mnożnik w gospodarce </a:t>
            </a:r>
            <a:br>
              <a:rPr lang="pl-PL" sz="4000" b="1" dirty="0" smtClean="0">
                <a:solidFill>
                  <a:srgbClr val="0070C0"/>
                </a:solidFill>
              </a:rPr>
            </a:br>
            <a:r>
              <a:rPr lang="pl-PL" sz="4000" b="1" dirty="0" smtClean="0">
                <a:solidFill>
                  <a:srgbClr val="0070C0"/>
                </a:solidFill>
              </a:rPr>
              <a:t>z udziałem państwa</a:t>
            </a:r>
            <a:endParaRPr lang="pl-PL" sz="4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pl-PL" sz="2800" dirty="0" smtClean="0"/>
                  <a:t>W gospodarce z udziałem państwa mnożnik przyjmuje następującą postać: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𝒎𝒏𝒐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ż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𝒏𝒊𝒌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𝑴𝑷𝑪</m:t>
                          </m:r>
                          <m:r>
                            <a:rPr lang="pl-PL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pl-PL" sz="2800" b="1" dirty="0" smtClean="0"/>
              </a:p>
              <a:p>
                <a:pPr marL="0" indent="0" algn="just">
                  <a:buNone/>
                </a:pPr>
                <a:r>
                  <a:rPr lang="pl-PL" sz="2800" dirty="0" smtClean="0"/>
                  <a:t>Dla rozważanego przykładu przy </a:t>
                </a:r>
                <a14:m>
                  <m:oMath xmlns:m="http://schemas.openxmlformats.org/officeDocument/2006/math">
                    <m:r>
                      <a:rPr lang="pl-PL" sz="2800" i="1" dirty="0" smtClean="0">
                        <a:latin typeface="Cambria Math"/>
                      </a:rPr>
                      <m:t>𝑡</m:t>
                    </m:r>
                    <m:r>
                      <a:rPr lang="pl-PL" sz="2800" i="1" dirty="0" smtClean="0">
                        <a:latin typeface="Cambria Math"/>
                      </a:rPr>
                      <m:t>=0,2</m:t>
                    </m:r>
                  </m:oMath>
                </a14:m>
                <a:r>
                  <a:rPr lang="pl-PL" sz="2800" dirty="0" smtClean="0"/>
                  <a:t> mnożnik wyniesie: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𝑚𝑛𝑜</m:t>
                      </m:r>
                      <m:r>
                        <a:rPr lang="pl-PL" sz="2800" b="0" i="1" smtClean="0">
                          <a:latin typeface="Cambria Math"/>
                        </a:rPr>
                        <m:t>ż</m:t>
                      </m:r>
                      <m:r>
                        <a:rPr lang="pl-PL" sz="2800" b="0" i="1" smtClean="0">
                          <a:latin typeface="Cambria Math"/>
                        </a:rPr>
                        <m:t>𝑛𝑖𝑘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/>
                            </a:rPr>
                            <m:t>1−(1−0,2)</m:t>
                          </m:r>
                          <m:r>
                            <a:rPr lang="pl-PL" sz="2800" b="0" i="1" smtClean="0">
                              <a:latin typeface="Cambria Math"/>
                              <a:ea typeface="Cambria Math"/>
                            </a:rPr>
                            <m:t>∗0,75</m:t>
                          </m:r>
                        </m:den>
                      </m:f>
                    </m:oMath>
                  </m:oMathPara>
                </a14:m>
                <a:endParaRPr lang="pl-PL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𝑚𝑛𝑜</m:t>
                      </m:r>
                      <m:r>
                        <a:rPr lang="pl-PL" sz="2800" b="0" i="1" smtClean="0">
                          <a:latin typeface="Cambria Math"/>
                        </a:rPr>
                        <m:t>ż</m:t>
                      </m:r>
                      <m:r>
                        <a:rPr lang="pl-PL" sz="2800" b="0" i="1" smtClean="0">
                          <a:latin typeface="Cambria Math"/>
                        </a:rPr>
                        <m:t>𝑛𝑖𝑘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/>
                            </a:rPr>
                            <m:t>1−0,6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sz="2800" b="0" i="1" smtClean="0">
                              <a:latin typeface="Cambria Math"/>
                            </a:rPr>
                            <m:t>0,4</m:t>
                          </m:r>
                        </m:den>
                      </m:f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348" r="-148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65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2800" dirty="0" smtClean="0"/>
              <a:t>Dzięki udziałowi państwa w gospodarce zmniejszają się wahania dochodu i produkcji </a:t>
            </a:r>
            <a:br>
              <a:rPr lang="pl-PL" sz="2800" dirty="0" smtClean="0"/>
            </a:br>
            <a:r>
              <a:rPr lang="pl-PL" sz="2800" dirty="0" smtClean="0"/>
              <a:t>w punkcie równowagi na skutek zmiany autonomicznego składnika popytu globalnego. </a:t>
            </a:r>
          </a:p>
          <a:p>
            <a:pPr marL="0" indent="0" algn="just">
              <a:buNone/>
            </a:pPr>
            <a:endParaRPr lang="pl-PL" sz="2800" dirty="0"/>
          </a:p>
          <a:p>
            <a:pPr marL="0" indent="0" algn="just">
              <a:buNone/>
            </a:pPr>
            <a:r>
              <a:rPr lang="pl-PL" sz="2800" dirty="0" smtClean="0"/>
              <a:t>W przykładzie w gospodarce bez udziału państwa mnożnik wynosił 4, a po uwzględnieniu działalności państwa wynosi 2,5.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001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Budżet państwa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rgbClr val="FF0000"/>
                </a:solidFill>
              </a:rPr>
              <a:t>Budżet państwa</a:t>
            </a:r>
            <a:r>
              <a:rPr lang="pl-PL"/>
              <a:t> jest sporządzanym na okres jednego roku i zatwierdzanym przez władzę ustawodawczą planem finansowym, który zawiera dochody </a:t>
            </a:r>
            <a:br>
              <a:rPr lang="pl-PL"/>
            </a:br>
            <a:r>
              <a:rPr lang="pl-PL"/>
              <a:t>i wydatki państwa.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Budżet państwa pełni następujące funkcje: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l-PL"/>
              <a:t>fiskalną,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l-PL"/>
              <a:t>redystrybucyjną,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pl-PL"/>
              <a:t>stymulacyjną. </a:t>
            </a:r>
          </a:p>
        </p:txBody>
      </p:sp>
    </p:spTree>
    <p:extLst>
      <p:ext uri="{BB962C8B-B14F-4D97-AF65-F5344CB8AC3E}">
        <p14:creationId xmlns:p14="http://schemas.microsoft.com/office/powerpoint/2010/main" val="18063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chemeClr val="accent2"/>
                </a:solidFill>
              </a:rPr>
              <a:t>Funkcja fiskalna</a:t>
            </a:r>
            <a:r>
              <a:rPr lang="pl-PL"/>
              <a:t> polega na tym, że budżet umożliwia gromadzenie dochodów (przede wszystkim z podatków), które służą do pokrywania wydatków i realizacji zadań.</a:t>
            </a:r>
          </a:p>
        </p:txBody>
      </p:sp>
    </p:spTree>
    <p:extLst>
      <p:ext uri="{BB962C8B-B14F-4D97-AF65-F5344CB8AC3E}">
        <p14:creationId xmlns:p14="http://schemas.microsoft.com/office/powerpoint/2010/main" val="68542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chemeClr val="accent2"/>
                </a:solidFill>
              </a:rPr>
              <a:t>Funkcja redystrybucyjna</a:t>
            </a:r>
            <a:r>
              <a:rPr lang="pl-PL"/>
              <a:t> umożliwia dokonywanie zmian w podziale dochodu narodowego.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Zmiany te dotyczą zmniejszania nadmiernych różnic w wysokości dochodów różnych grup społecznych (progresywny system podatkowy, ulgi podatkowe, różne stawki podatków pośrednich nakładanych na dobra konsumpcyjne) oraz realizację wydatków transferowych (renty, emerytury). </a:t>
            </a:r>
          </a:p>
        </p:txBody>
      </p:sp>
    </p:spTree>
    <p:extLst>
      <p:ext uri="{BB962C8B-B14F-4D97-AF65-F5344CB8AC3E}">
        <p14:creationId xmlns:p14="http://schemas.microsoft.com/office/powerpoint/2010/main" val="41748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chemeClr val="accent2"/>
                </a:solidFill>
              </a:rPr>
              <a:t>Funkcja stymulacyjna</a:t>
            </a:r>
            <a:r>
              <a:rPr lang="pl-PL"/>
              <a:t> polega na oddziaływaniu wydatków i podatków na życie gospodarcze i społeczne. </a:t>
            </a:r>
          </a:p>
          <a:p>
            <a:pPr algn="just">
              <a:buFontTx/>
              <a:buNone/>
            </a:pPr>
            <a:endParaRPr lang="pl-PL"/>
          </a:p>
          <a:p>
            <a:pPr algn="just">
              <a:buFontTx/>
              <a:buNone/>
            </a:pPr>
            <a:r>
              <a:rPr lang="pl-PL"/>
              <a:t>	Wpływ ten może objawiać się zmianami </a:t>
            </a:r>
            <a:br>
              <a:rPr lang="pl-PL"/>
            </a:br>
            <a:r>
              <a:rPr lang="pl-PL"/>
              <a:t>w strukturze gospodarki, kształtowaniem poziomu inwestycji i tempem wzrostu gospodarczego, regulowaniem poziomem i strukturą konsumpcji czy pobudzaniem lub hamowaniem przyrostu naturalnego. </a:t>
            </a:r>
          </a:p>
        </p:txBody>
      </p:sp>
    </p:spTree>
    <p:extLst>
      <p:ext uri="{BB962C8B-B14F-4D97-AF65-F5344CB8AC3E}">
        <p14:creationId xmlns:p14="http://schemas.microsoft.com/office/powerpoint/2010/main" val="24231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l-PL" smtClean="0"/>
              <a:t>	Jedynym rodzajem bezrobocia, jakie występuje w gospodarce wytwarzającej produkcje potencjalną jest dobrowolne. 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algn="just" eaLnBrk="1" hangingPunct="1">
              <a:buFontTx/>
              <a:buNone/>
            </a:pPr>
            <a:r>
              <a:rPr lang="pl-PL" b="1" smtClean="0">
                <a:solidFill>
                  <a:srgbClr val="FF0000"/>
                </a:solidFill>
              </a:rPr>
              <a:t>	Bezrobocie dobrowolne</a:t>
            </a:r>
            <a:r>
              <a:rPr lang="pl-PL" smtClean="0"/>
              <a:t> to takie, że pracy nie posiadają osoby, które przy danej stawce płacy równowagi nie chcą podjąć zatrudnienia.</a:t>
            </a:r>
          </a:p>
          <a:p>
            <a:pPr algn="just" eaLnBrk="1" hangingPunct="1">
              <a:buFontTx/>
              <a:buNone/>
            </a:pPr>
            <a:endParaRPr lang="pl-PL" smtClean="0"/>
          </a:p>
          <a:p>
            <a:pPr eaLnBrk="1" hangingPunct="1"/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Budżet państwa składa z </a:t>
            </a:r>
            <a:r>
              <a:rPr lang="pl-PL" b="1">
                <a:solidFill>
                  <a:srgbClr val="FF0000"/>
                </a:solidFill>
              </a:rPr>
              <a:t>dochodów </a:t>
            </a:r>
            <a:br>
              <a:rPr lang="pl-PL" b="1">
                <a:solidFill>
                  <a:srgbClr val="FF0000"/>
                </a:solidFill>
              </a:rPr>
            </a:br>
            <a:r>
              <a:rPr lang="pl-PL" b="1">
                <a:solidFill>
                  <a:srgbClr val="FF0000"/>
                </a:solidFill>
              </a:rPr>
              <a:t>i wydatków centralnych</a:t>
            </a:r>
            <a:r>
              <a:rPr lang="pl-PL"/>
              <a:t> (budżet centralny), </a:t>
            </a:r>
            <a:r>
              <a:rPr lang="pl-PL" b="1">
                <a:solidFill>
                  <a:srgbClr val="FF0000"/>
                </a:solidFill>
              </a:rPr>
              <a:t>władz regionalnych </a:t>
            </a:r>
            <a:br>
              <a:rPr lang="pl-PL" b="1">
                <a:solidFill>
                  <a:srgbClr val="FF0000"/>
                </a:solidFill>
              </a:rPr>
            </a:br>
            <a:r>
              <a:rPr lang="pl-PL" b="1">
                <a:solidFill>
                  <a:srgbClr val="FF0000"/>
                </a:solidFill>
              </a:rPr>
              <a:t>i lokalnych</a:t>
            </a:r>
            <a:r>
              <a:rPr lang="pl-PL"/>
              <a:t> (budżet regionalny i lokalny) </a:t>
            </a:r>
            <a:br>
              <a:rPr lang="pl-PL"/>
            </a:br>
            <a:r>
              <a:rPr lang="pl-PL"/>
              <a:t>i </a:t>
            </a:r>
            <a:r>
              <a:rPr lang="pl-PL" b="1">
                <a:solidFill>
                  <a:srgbClr val="FF0000"/>
                </a:solidFill>
              </a:rPr>
              <a:t>ubezpieczeń społecznych</a:t>
            </a:r>
            <a:r>
              <a:rPr lang="pl-PL"/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Władze regionalne i lokalne zajmują się realizacją </a:t>
            </a:r>
            <a:r>
              <a:rPr lang="pl-PL" b="1">
                <a:solidFill>
                  <a:srgbClr val="FF0000"/>
                </a:solidFill>
              </a:rPr>
              <a:t>zadań własnych</a:t>
            </a:r>
            <a:r>
              <a:rPr lang="pl-PL"/>
              <a:t> i </a:t>
            </a:r>
            <a:r>
              <a:rPr lang="pl-PL" b="1">
                <a:solidFill>
                  <a:srgbClr val="FF0000"/>
                </a:solidFill>
              </a:rPr>
              <a:t>zleconych przez państwo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053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Zasady polityki budżetowej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just"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pl-PL" sz="2800" b="1" dirty="0">
                <a:solidFill>
                  <a:srgbClr val="FF0000"/>
                </a:solidFill>
              </a:rPr>
              <a:t>zasada rocznego budżetowania</a:t>
            </a:r>
            <a:r>
              <a:rPr lang="pl-PL" sz="2800" dirty="0"/>
              <a:t> – plan wydatków i dochodów dotyczy jednego roku, przy czym nie musi się on pokrywać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z </a:t>
            </a:r>
            <a:r>
              <a:rPr lang="pl-PL" sz="2800" dirty="0"/>
              <a:t>kalendarzowym</a:t>
            </a:r>
          </a:p>
          <a:p>
            <a:pPr marL="609600" indent="-609600" algn="just">
              <a:buClr>
                <a:schemeClr val="tx1"/>
              </a:buClr>
              <a:buFont typeface="Wingdings" pitchFamily="2" charset="2"/>
              <a:buAutoNum type="alphaLcParenR"/>
            </a:pPr>
            <a:endParaRPr lang="pl-PL" sz="2800" dirty="0"/>
          </a:p>
          <a:p>
            <a:pPr marL="609600" indent="-609600" algn="just">
              <a:buClr>
                <a:schemeClr val="tx1"/>
              </a:buClr>
              <a:buFont typeface="Wingdings" pitchFamily="2" charset="2"/>
              <a:buAutoNum type="alphaLcParenR"/>
            </a:pPr>
            <a:r>
              <a:rPr lang="pl-PL" sz="2800" b="1" dirty="0">
                <a:solidFill>
                  <a:srgbClr val="FF0000"/>
                </a:solidFill>
              </a:rPr>
              <a:t>zasada zupełności</a:t>
            </a:r>
            <a:r>
              <a:rPr lang="pl-PL" sz="2800" dirty="0"/>
              <a:t> – budżet obejmuje wszystkie dochody i wydatki państwa (nie może być pominięta żadna z dziedzin działalności finansowej państwa)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535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92838"/>
          </a:xfrm>
        </p:spPr>
        <p:txBody>
          <a:bodyPr/>
          <a:lstStyle/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AutoNum type="alphaLcParenR" startAt="3"/>
            </a:pPr>
            <a:r>
              <a:rPr lang="pl-PL" sz="2800" b="1">
                <a:solidFill>
                  <a:srgbClr val="FF0000"/>
                </a:solidFill>
              </a:rPr>
              <a:t>zasada jedności</a:t>
            </a:r>
            <a:r>
              <a:rPr lang="pl-PL" sz="2800"/>
              <a:t> – budżet państwa powinien stanowić jednolitą całość, co oznacza, że wszystkie dochody i wydatki powinny być ujęte w jednym zestawieniu (poszczególne pozycje budżetu mogą być odrębnymi dokumentami, ale muszą łączyć się w całość)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AutoNum type="alphaLcParenR" startAt="3"/>
            </a:pPr>
            <a:endParaRPr lang="pl-PL" sz="2800"/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AutoNum type="alphaLcParenR" startAt="3"/>
            </a:pPr>
            <a:r>
              <a:rPr lang="pl-PL" sz="2800" b="1">
                <a:solidFill>
                  <a:srgbClr val="FF0000"/>
                </a:solidFill>
              </a:rPr>
              <a:t>zasada jawności</a:t>
            </a:r>
            <a:r>
              <a:rPr lang="pl-PL" sz="2800"/>
              <a:t> – budżet powinien być podany do publicznej wiadomości, zarówno jeśli chodzi o jego tworzenie, uchwalanie, wykonanie i kontrolę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AutoNum type="alphaLcParenR" startAt="3"/>
            </a:pPr>
            <a:endParaRPr lang="pl-PL" sz="2800"/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AutoNum type="alphaLcParenR" startAt="3"/>
            </a:pPr>
            <a:r>
              <a:rPr lang="pl-PL" sz="2800" b="1">
                <a:solidFill>
                  <a:srgbClr val="FF0000"/>
                </a:solidFill>
              </a:rPr>
              <a:t>zasada równowagi  budżetowej</a:t>
            </a:r>
            <a:r>
              <a:rPr lang="pl-PL" sz="2800"/>
              <a:t> – polega na dążeniu, aby dochody z podatków i innych źródeł były wystarczające do pokrycia wydatków</a:t>
            </a:r>
          </a:p>
        </p:txBody>
      </p:sp>
    </p:spTree>
    <p:extLst>
      <p:ext uri="{BB962C8B-B14F-4D97-AF65-F5344CB8AC3E}">
        <p14:creationId xmlns:p14="http://schemas.microsoft.com/office/powerpoint/2010/main" val="14512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 smtClean="0"/>
              <a:t>Budżet państwa może występować w trzech stanach: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l-PL" b="1" dirty="0" smtClean="0">
                <a:solidFill>
                  <a:srgbClr val="FF0000"/>
                </a:solidFill>
              </a:rPr>
              <a:t>równowagi</a:t>
            </a:r>
            <a:r>
              <a:rPr lang="pl-PL" dirty="0" smtClean="0"/>
              <a:t>, gdy wydatki są równe podatkom (G=NT)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l-PL" b="1" dirty="0">
                <a:solidFill>
                  <a:srgbClr val="FF0000"/>
                </a:solidFill>
              </a:rPr>
              <a:t>nadwyżki</a:t>
            </a:r>
            <a:r>
              <a:rPr lang="pl-PL" dirty="0" smtClean="0"/>
              <a:t>, gdy podatki są większe od wydatków (G&lt;NT)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pl-PL" b="1" dirty="0">
                <a:solidFill>
                  <a:srgbClr val="FF0000"/>
                </a:solidFill>
              </a:rPr>
              <a:t>deficytu</a:t>
            </a:r>
            <a:r>
              <a:rPr lang="pl-PL" dirty="0" smtClean="0"/>
              <a:t>, gdy wydatki są większe od wpływów podatkowych (G&gt;NT)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53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pl-PL" dirty="0" smtClean="0"/>
                  <a:t>Dla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𝐺</m:t>
                    </m:r>
                    <m:r>
                      <a:rPr lang="pl-PL" b="0" i="1" smtClean="0">
                        <a:latin typeface="Cambria Math"/>
                      </a:rPr>
                      <m:t>=20 </m:t>
                    </m:r>
                    <m:r>
                      <a:rPr lang="pl-PL" b="0" i="1" smtClean="0">
                        <a:latin typeface="Cambria Math"/>
                      </a:rPr>
                      <m:t>𝑚𝑙𝑑</m:t>
                    </m:r>
                    <m:r>
                      <a:rPr lang="pl-PL" b="0" i="1" smtClean="0">
                        <a:latin typeface="Cambria Math"/>
                      </a:rPr>
                      <m:t> </m:t>
                    </m:r>
                    <m:r>
                      <a:rPr lang="pl-PL" b="0" i="1" smtClean="0">
                        <a:latin typeface="Cambria Math"/>
                      </a:rPr>
                      <m:t>𝑧</m:t>
                    </m:r>
                    <m:r>
                      <a:rPr lang="pl-PL" b="0" i="1" smtClean="0">
                        <a:latin typeface="Cambria Math"/>
                      </a:rPr>
                      <m:t>ł</m:t>
                    </m:r>
                  </m:oMath>
                </a14:m>
                <a:r>
                  <a:rPr lang="pl-PL" dirty="0" smtClean="0"/>
                  <a:t> i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𝑡</m:t>
                    </m:r>
                    <m:r>
                      <a:rPr lang="pl-PL" b="0" i="1" smtClean="0">
                        <a:latin typeface="Cambria Math"/>
                      </a:rPr>
                      <m:t>=0,2</m:t>
                    </m:r>
                  </m:oMath>
                </a14:m>
                <a:r>
                  <a:rPr lang="pl-PL" dirty="0" smtClean="0"/>
                  <a:t> dochód, dla którego wystąpi równowaga budżetowa można obliczyć w następujący sposób:</a:t>
                </a: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𝐺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𝑁𝑇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𝐺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𝑡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𝑌</m:t>
                      </m:r>
                    </m:oMath>
                  </m:oMathPara>
                </a14:m>
                <a:endParaRPr lang="pl-PL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20=0,2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𝑌</m:t>
                      </m:r>
                    </m:oMath>
                  </m:oMathPara>
                </a14:m>
                <a:endParaRPr lang="pl-PL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:endParaRPr lang="pl-PL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𝟏𝟎𝟎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852" t="-1658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</a:rPr>
              <a:t>Stany budżetu</a:t>
            </a:r>
            <a:endParaRPr lang="pl-PL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6176" y="2295544"/>
            <a:ext cx="2530624" cy="3442593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solidFill>
                  <a:srgbClr val="FF0000"/>
                </a:solidFill>
              </a:rPr>
              <a:t>Równowaga budżetowa </a:t>
            </a:r>
            <a:r>
              <a:rPr lang="pl-PL" sz="2000" dirty="0" smtClean="0"/>
              <a:t>wystąpi przy dochodzie na poziomie 100 mld zł. 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Poniżej tego dochodu budżet wykazuje </a:t>
            </a:r>
            <a:r>
              <a:rPr lang="pl-PL" sz="2000" b="1" dirty="0">
                <a:solidFill>
                  <a:srgbClr val="FF0000"/>
                </a:solidFill>
              </a:rPr>
              <a:t>deficyt</a:t>
            </a:r>
            <a:r>
              <a:rPr lang="pl-PL" sz="2000" dirty="0" smtClean="0"/>
              <a:t>, </a:t>
            </a:r>
            <a:br>
              <a:rPr lang="pl-PL" sz="2000" dirty="0" smtClean="0"/>
            </a:br>
            <a:r>
              <a:rPr lang="pl-PL" sz="2000" dirty="0" smtClean="0"/>
              <a:t>a powyżej </a:t>
            </a:r>
            <a:r>
              <a:rPr lang="pl-PL" sz="2000" b="1" dirty="0" smtClean="0">
                <a:solidFill>
                  <a:srgbClr val="FF0000"/>
                </a:solidFill>
              </a:rPr>
              <a:t>nadwyżkę</a:t>
            </a:r>
            <a:endParaRPr lang="pl-PL" sz="20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V="1">
            <a:off x="1485933" y="2420888"/>
            <a:ext cx="0" cy="29523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/>
          <p:cNvCxnSpPr/>
          <p:nvPr/>
        </p:nvCxnSpPr>
        <p:spPr>
          <a:xfrm>
            <a:off x="1485933" y="5373216"/>
            <a:ext cx="337409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 rot="16200000">
            <a:off x="-362522" y="2569549"/>
            <a:ext cx="27037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wydatki państwa, podatki netto</a:t>
            </a:r>
            <a:endParaRPr lang="pl-PL" sz="1000" dirty="0"/>
          </a:p>
        </p:txBody>
      </p:sp>
      <p:cxnSp>
        <p:nvCxnSpPr>
          <p:cNvPr id="12" name="Łącznik prostoliniowy 11"/>
          <p:cNvCxnSpPr/>
          <p:nvPr/>
        </p:nvCxnSpPr>
        <p:spPr>
          <a:xfrm flipH="1">
            <a:off x="1403648" y="4509120"/>
            <a:ext cx="822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>
            <a:off x="1485933" y="4509120"/>
            <a:ext cx="33020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3851920" y="551723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dochód, produkcja</a:t>
            </a:r>
            <a:endParaRPr lang="pl-PL" sz="1000" dirty="0"/>
          </a:p>
        </p:txBody>
      </p:sp>
      <p:cxnSp>
        <p:nvCxnSpPr>
          <p:cNvPr id="17" name="Łącznik prostoliniowy 16"/>
          <p:cNvCxnSpPr/>
          <p:nvPr/>
        </p:nvCxnSpPr>
        <p:spPr>
          <a:xfrm flipV="1">
            <a:off x="1485933" y="4044552"/>
            <a:ext cx="3302091" cy="1328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oliniowy 18"/>
          <p:cNvCxnSpPr/>
          <p:nvPr/>
        </p:nvCxnSpPr>
        <p:spPr>
          <a:xfrm>
            <a:off x="3635896" y="4509120"/>
            <a:ext cx="0" cy="864096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3419872" y="544522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100</a:t>
            </a:r>
            <a:endParaRPr lang="pl-PL" sz="1000" dirty="0"/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3491880" y="4221088"/>
            <a:ext cx="1440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2843808" y="382706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równowaga budżetowa</a:t>
            </a:r>
            <a:endParaRPr lang="pl-PL" sz="1000" dirty="0"/>
          </a:p>
        </p:txBody>
      </p:sp>
      <p:cxnSp>
        <p:nvCxnSpPr>
          <p:cNvPr id="25" name="Łącznik prostoliniowy 24"/>
          <p:cNvCxnSpPr>
            <a:endCxn id="20" idx="0"/>
          </p:cNvCxnSpPr>
          <p:nvPr/>
        </p:nvCxnSpPr>
        <p:spPr>
          <a:xfrm>
            <a:off x="3635896" y="5373216"/>
            <a:ext cx="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/>
          <p:cNvSpPr txBox="1"/>
          <p:nvPr/>
        </p:nvSpPr>
        <p:spPr>
          <a:xfrm>
            <a:off x="1143663" y="4386009"/>
            <a:ext cx="342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20</a:t>
            </a:r>
            <a:endParaRPr lang="pl-PL" sz="1000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1835696" y="4262898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G = 20</a:t>
            </a:r>
            <a:endParaRPr lang="pl-PL" sz="1000" dirty="0"/>
          </a:p>
        </p:txBody>
      </p:sp>
      <p:sp>
        <p:nvSpPr>
          <p:cNvPr id="28" name="pole tekstowe 27"/>
          <p:cNvSpPr txBox="1"/>
          <p:nvPr/>
        </p:nvSpPr>
        <p:spPr>
          <a:xfrm rot="-1320000">
            <a:off x="4012703" y="393190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NT = 0,2Y</a:t>
            </a:r>
            <a:endParaRPr lang="pl-PL" sz="10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1521205" y="4581128"/>
            <a:ext cx="79208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/>
              <a:t>deficyt budżetowy </a:t>
            </a:r>
            <a:br>
              <a:rPr lang="pl-PL" sz="800" dirty="0" smtClean="0"/>
            </a:br>
            <a:r>
              <a:rPr lang="pl-PL" sz="800" dirty="0" smtClean="0"/>
              <a:t>G &gt; NT</a:t>
            </a:r>
            <a:endParaRPr lang="pl-PL" sz="8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788024" y="4048143"/>
            <a:ext cx="792088" cy="46166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pl-PL" sz="800" dirty="0" smtClean="0"/>
              <a:t>nadwyżka budżetowa </a:t>
            </a:r>
            <a:br>
              <a:rPr lang="pl-PL" sz="800" dirty="0" smtClean="0"/>
            </a:br>
            <a:r>
              <a:rPr lang="pl-PL" sz="800" dirty="0" smtClean="0"/>
              <a:t>G &lt; NT</a:t>
            </a:r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1694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pl-PL" dirty="0" smtClean="0"/>
                  <a:t>W przykładzie przy dochodzie równowagi na poziomie 112,5 mld zł w budżet będzie znajdował się w stanie nadwyżki. Jej wartość można obliczyć następująco:</a:t>
                </a:r>
              </a:p>
              <a:p>
                <a:pPr marL="0" indent="0" algn="just">
                  <a:buNone/>
                </a:pPr>
                <a:endParaRPr lang="pl-PL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𝑠𝑡𝑎𝑛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0" i="1" smtClean="0">
                          <a:latin typeface="Cambria Math"/>
                        </a:rPr>
                        <m:t>𝑏𝑢𝑑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𝑒𝑡𝑢</m:t>
                      </m:r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r>
                        <a:rPr lang="pl-PL" b="0" i="1" smtClean="0">
                          <a:latin typeface="Cambria Math"/>
                        </a:rPr>
                        <m:t>𝑁𝑇</m:t>
                      </m:r>
                      <m:r>
                        <a:rPr lang="pl-PL" b="0" i="1" smtClean="0">
                          <a:latin typeface="Cambria Math"/>
                        </a:rPr>
                        <m:t> −</m:t>
                      </m:r>
                      <m:r>
                        <a:rPr lang="pl-PL" b="0" i="1" smtClean="0">
                          <a:latin typeface="Cambria Math"/>
                        </a:rPr>
                        <m:t>𝐺</m:t>
                      </m:r>
                    </m:oMath>
                  </m:oMathPara>
                </a14:m>
                <a:endParaRPr lang="pl-PL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𝑠𝑡𝑎𝑛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0" i="1" smtClean="0">
                          <a:latin typeface="Cambria Math"/>
                        </a:rPr>
                        <m:t>𝑏𝑢𝑑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𝑒𝑡𝑢</m:t>
                      </m:r>
                      <m:r>
                        <a:rPr lang="pl-PL" b="0" i="1" smtClean="0">
                          <a:latin typeface="Cambria Math"/>
                        </a:rPr>
                        <m:t>=0,2∗112,5−20</m:t>
                      </m:r>
                    </m:oMath>
                  </m:oMathPara>
                </a14:m>
                <a:endParaRPr lang="pl-PL" b="0" dirty="0" smtClean="0">
                  <a:ea typeface="Cambria Math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𝑠𝑡𝑎𝑛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0" i="1" smtClean="0">
                          <a:latin typeface="Cambria Math"/>
                        </a:rPr>
                        <m:t>𝑏𝑢𝑑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𝑒𝑡𝑢</m:t>
                      </m:r>
                      <m:r>
                        <a:rPr lang="pl-PL" b="0" i="1" smtClean="0">
                          <a:latin typeface="Cambria Math"/>
                        </a:rPr>
                        <m:t>=22,5−20=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1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8229600" cy="1143000"/>
          </a:xfrm>
        </p:spPr>
        <p:txBody>
          <a:bodyPr/>
          <a:lstStyle/>
          <a:p>
            <a:r>
              <a:rPr lang="pl-PL" sz="4000" b="1">
                <a:solidFill>
                  <a:srgbClr val="FF0000"/>
                </a:solidFill>
              </a:rPr>
              <a:t>Definicja i rodzaje polityki fiskalnej</a:t>
            </a:r>
          </a:p>
        </p:txBody>
      </p:sp>
    </p:spTree>
    <p:extLst>
      <p:ext uri="{BB962C8B-B14F-4D97-AF65-F5344CB8AC3E}">
        <p14:creationId xmlns:p14="http://schemas.microsoft.com/office/powerpoint/2010/main" val="420424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sz="2800"/>
              <a:t>	</a:t>
            </a:r>
            <a:r>
              <a:rPr lang="pl-PL" sz="2800" b="1">
                <a:solidFill>
                  <a:srgbClr val="FF0000"/>
                </a:solidFill>
              </a:rPr>
              <a:t>Polityka fiskalna</a:t>
            </a:r>
            <a:r>
              <a:rPr lang="pl-PL" sz="2800"/>
              <a:t> jest to zestaw decyzji rządu dotyczący poziomu i struktury wydatków oraz podatków. 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Można wyróżnić </a:t>
            </a:r>
            <a:r>
              <a:rPr lang="pl-PL" sz="2800" b="1">
                <a:solidFill>
                  <a:schemeClr val="accent2"/>
                </a:solidFill>
              </a:rPr>
              <a:t>politykę aktywną</a:t>
            </a:r>
            <a:r>
              <a:rPr lang="pl-PL" sz="2800"/>
              <a:t> i </a:t>
            </a:r>
            <a:r>
              <a:rPr lang="pl-PL" sz="2800" b="1">
                <a:solidFill>
                  <a:schemeClr val="accent2"/>
                </a:solidFill>
              </a:rPr>
              <a:t>pasywną</a:t>
            </a:r>
            <a:r>
              <a:rPr lang="pl-PL" sz="2800"/>
              <a:t>. 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</a:t>
            </a:r>
            <a:r>
              <a:rPr lang="pl-PL" sz="2800" b="1">
                <a:solidFill>
                  <a:srgbClr val="FF0000"/>
                </a:solidFill>
              </a:rPr>
              <a:t>Polityka pasywna</a:t>
            </a:r>
            <a:r>
              <a:rPr lang="pl-PL" sz="2800"/>
              <a:t> wiąże się z działaniem  </a:t>
            </a:r>
            <a:r>
              <a:rPr lang="pl-PL" sz="2800" b="1">
                <a:solidFill>
                  <a:schemeClr val="accent2"/>
                </a:solidFill>
              </a:rPr>
              <a:t>automatycznych stabilizatorów dochodu narodowego</a:t>
            </a:r>
            <a:r>
              <a:rPr lang="pl-PL" sz="2800"/>
              <a:t> (koniunktury), które samoczynnie reagują na zmiany koniunktury. </a:t>
            </a:r>
          </a:p>
        </p:txBody>
      </p:sp>
    </p:spTree>
    <p:extLst>
      <p:ext uri="{BB962C8B-B14F-4D97-AF65-F5344CB8AC3E}">
        <p14:creationId xmlns:p14="http://schemas.microsoft.com/office/powerpoint/2010/main" val="42846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sz="2800"/>
              <a:t>	</a:t>
            </a:r>
            <a:r>
              <a:rPr lang="pl-PL" sz="2800" b="1">
                <a:solidFill>
                  <a:srgbClr val="FF0000"/>
                </a:solidFill>
              </a:rPr>
              <a:t>Polityka aktywna</a:t>
            </a:r>
            <a:r>
              <a:rPr lang="pl-PL" sz="2800"/>
              <a:t> (dyskrecjonalna) polega na świadomej interwencji państwa, która polega na podejmowaniu decyzji o zmianie podatków </a:t>
            </a:r>
            <a:br>
              <a:rPr lang="pl-PL" sz="2800"/>
            </a:br>
            <a:r>
              <a:rPr lang="pl-PL" sz="2800"/>
              <a:t>i wydatków, pozwalające osiągnąć zamierzone w danej sytuacji cele gospodarcze. 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Celem może być np. zbliżenie wielkości faktycznej produkcji do poziomu produkcji potencjalnej. </a:t>
            </a:r>
          </a:p>
        </p:txBody>
      </p:sp>
    </p:spTree>
    <p:extLst>
      <p:ext uri="{BB962C8B-B14F-4D97-AF65-F5344CB8AC3E}">
        <p14:creationId xmlns:p14="http://schemas.microsoft.com/office/powerpoint/2010/main" val="31800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609600" indent="-609600" algn="just" eaLnBrk="1" hangingPunct="1">
              <a:buFontTx/>
              <a:buAutoNum type="arabicPeriod" startAt="2"/>
            </a:pPr>
            <a:r>
              <a:rPr lang="pl-PL" smtClean="0"/>
              <a:t>Wszystkie płace i ceny są ustalone na danym poziomie.</a:t>
            </a:r>
          </a:p>
          <a:p>
            <a:pPr marL="609600" indent="-609600" algn="just" eaLnBrk="1" hangingPunct="1">
              <a:buFontTx/>
              <a:buAutoNum type="arabicPeriod" startAt="2"/>
            </a:pPr>
            <a:endParaRPr lang="pl-PL" smtClean="0"/>
          </a:p>
          <a:p>
            <a:pPr marL="609600" indent="-609600" algn="just" eaLnBrk="1" hangingPunct="1">
              <a:buFontTx/>
              <a:buAutoNum type="arabicPeriod" startAt="2"/>
            </a:pPr>
            <a:r>
              <a:rPr lang="pl-PL" smtClean="0"/>
              <a:t>Wielkość wytwarzanej produkcji zależy od poziomu popytu globalnego. </a:t>
            </a:r>
          </a:p>
          <a:p>
            <a:pPr marL="609600" indent="-609600" algn="just" eaLnBrk="1" hangingPunct="1"/>
            <a:endParaRPr lang="pl-PL" smtClean="0"/>
          </a:p>
          <a:p>
            <a:pPr marL="609600" indent="-609600" algn="just" eaLnBrk="1" hangingPunct="1">
              <a:buFontTx/>
              <a:buNone/>
            </a:pPr>
            <a:r>
              <a:rPr lang="pl-PL" b="1" smtClean="0">
                <a:solidFill>
                  <a:srgbClr val="FF0000"/>
                </a:solidFill>
              </a:rPr>
              <a:t>	Popyt globalny</a:t>
            </a:r>
            <a:r>
              <a:rPr lang="pl-PL" smtClean="0"/>
              <a:t> to suma popytu konsumpcyjnego, inwestycyjnego, wydatków rządowych i eksportu netto przy różnych poziomach dochodu.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Automatyczne stabilizatory dochodu narodowego</a:t>
            </a:r>
            <a:r>
              <a:rPr lang="pl-PL" sz="400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b="1"/>
              <a:t>	</a:t>
            </a:r>
            <a:r>
              <a:rPr lang="pl-PL" b="1">
                <a:solidFill>
                  <a:srgbClr val="FF0000"/>
                </a:solidFill>
              </a:rPr>
              <a:t>Automatyczne stabilizatory dochodu narodowego</a:t>
            </a:r>
            <a:r>
              <a:rPr lang="pl-PL"/>
              <a:t> są to narzędzia reagujące na zmiany koniunkturalne, nie wymagające podejmowania jakichkolwiek decyzji ze strony rządu.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Samoczynnie pobudzają lub hamują wysoką aktywność gospodarczą bez ingerencji państwa. </a:t>
            </a:r>
          </a:p>
          <a:p>
            <a:pPr>
              <a:lnSpc>
                <a:spcPct val="90000"/>
              </a:lnSpc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8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sz="2800"/>
              <a:t>	Automatyczne stabilizatory koniunktury, poprzez oddziaływanie na </a:t>
            </a:r>
            <a:r>
              <a:rPr lang="pl-PL" sz="2800" b="1">
                <a:solidFill>
                  <a:srgbClr val="FF0000"/>
                </a:solidFill>
              </a:rPr>
              <a:t>globalny popyt</a:t>
            </a:r>
            <a:r>
              <a:rPr lang="pl-PL" sz="2800"/>
              <a:t>, mogą zmniejszać wahania gospodarki w krótkim czasie.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sz="280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sz="2800"/>
              <a:t>	Ich zadaniem jest dążenie do utrzymania pewnego poziomu aktywności gospodarczej poprzez obronę wyjściowych rozmiarów popytu globalnego, niezależnie od tego, na jakim poziomie popyt się ustabilizował.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35410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Rodzaje automatycznych stabilizatorów koniunktury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l-PL"/>
              <a:t>podatki od dochodów ludności </a:t>
            </a:r>
          </a:p>
          <a:p>
            <a:pPr algn="just">
              <a:buFont typeface="Wingdings" pitchFamily="2" charset="2"/>
              <a:buChar char="Ø"/>
            </a:pPr>
            <a:r>
              <a:rPr lang="pl-PL"/>
              <a:t>podatki od przedsiębiorstw</a:t>
            </a:r>
          </a:p>
          <a:p>
            <a:pPr algn="just">
              <a:buFont typeface="Wingdings" pitchFamily="2" charset="2"/>
              <a:buChar char="Ø"/>
            </a:pPr>
            <a:r>
              <a:rPr lang="pl-PL"/>
              <a:t>podatki pośrednie</a:t>
            </a:r>
          </a:p>
          <a:p>
            <a:pPr algn="just">
              <a:buFont typeface="Wingdings" pitchFamily="2" charset="2"/>
              <a:buChar char="Ø"/>
            </a:pPr>
            <a:r>
              <a:rPr lang="pl-PL"/>
              <a:t>zasiłki dla bezrobotnych i inne formy świadczeń społecznych oraz programy dla rolnictwa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94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b="1">
                <a:solidFill>
                  <a:schemeClr val="accent2"/>
                </a:solidFill>
              </a:rPr>
              <a:t>	Przykład działania progresywnego opodatkowania dochodów ludności jako automatycznego stabilizatora koniunktury: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b="1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W warunkach wysokiej koniunktury ze względu na progresywne opodatkowanie, </a:t>
            </a:r>
            <a:r>
              <a:rPr lang="pl-PL" b="1">
                <a:solidFill>
                  <a:srgbClr val="FF0000"/>
                </a:solidFill>
              </a:rPr>
              <a:t>dyspozycyjny dochód osobisty</a:t>
            </a:r>
            <a:r>
              <a:rPr lang="pl-PL"/>
              <a:t> wzrasta wolniej niż </a:t>
            </a:r>
            <a:r>
              <a:rPr lang="pl-PL" b="1">
                <a:solidFill>
                  <a:srgbClr val="FF0000"/>
                </a:solidFill>
              </a:rPr>
              <a:t>dochód osobisty</a:t>
            </a:r>
            <a:r>
              <a:rPr lang="pl-PL"/>
              <a:t> (brutto), dlatego wzrost popytu globalnego jest mniejszy niż wynikałoby to ze wzrostu dochodu narodowego.</a:t>
            </a:r>
          </a:p>
        </p:txBody>
      </p:sp>
    </p:spTree>
    <p:extLst>
      <p:ext uri="{BB962C8B-B14F-4D97-AF65-F5344CB8AC3E}">
        <p14:creationId xmlns:p14="http://schemas.microsoft.com/office/powerpoint/2010/main" val="36893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chemeClr val="accent2"/>
                </a:solidFill>
              </a:rPr>
              <a:t>Przykład działania zasiłku dla bezrobotnych jako automatycznego stabilizatora koniunktury: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b="1">
              <a:solidFill>
                <a:schemeClr val="accent2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W warunkach niskiej koniunktury wzrasta liczby bezrobotnych. Otrzymują oni zasiłki dla bezrobotnych i spadek dyspozycyjnego dochodu osobistego </a:t>
            </a:r>
            <a:br>
              <a:rPr lang="pl-PL"/>
            </a:br>
            <a:r>
              <a:rPr lang="pl-PL"/>
              <a:t>i popytu globalnego jest mniejszy niż wynikałoby to ze spadku dochodu narodowego.</a:t>
            </a:r>
          </a:p>
        </p:txBody>
      </p:sp>
    </p:spTree>
    <p:extLst>
      <p:ext uri="{BB962C8B-B14F-4D97-AF65-F5344CB8AC3E}">
        <p14:creationId xmlns:p14="http://schemas.microsoft.com/office/powerpoint/2010/main" val="1091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903912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sz="2800"/>
              <a:t>	</a:t>
            </a:r>
            <a:r>
              <a:rPr lang="pl-PL" sz="2800" b="1">
                <a:solidFill>
                  <a:srgbClr val="FF0000"/>
                </a:solidFill>
              </a:rPr>
              <a:t>Aktywna</a:t>
            </a:r>
            <a:r>
              <a:rPr lang="pl-PL" sz="2800"/>
              <a:t> (dyskrecjonalna) </a:t>
            </a:r>
            <a:r>
              <a:rPr lang="pl-PL" sz="2800" b="1">
                <a:solidFill>
                  <a:srgbClr val="FF0000"/>
                </a:solidFill>
              </a:rPr>
              <a:t>polityka fiskalna</a:t>
            </a:r>
            <a:r>
              <a:rPr lang="pl-PL" sz="2800"/>
              <a:t> polega na zmianie stawek podatkowych oraz zmianie wydatków budżetowych.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Jej instrumentami są wydatki budżetowe i stawki podatkowe.</a:t>
            </a:r>
          </a:p>
          <a:p>
            <a:pPr algn="just">
              <a:buFontTx/>
              <a:buNone/>
            </a:pPr>
            <a:endParaRPr lang="pl-PL" sz="2800"/>
          </a:p>
          <a:p>
            <a:pPr algn="just">
              <a:buFontTx/>
              <a:buNone/>
            </a:pPr>
            <a:r>
              <a:rPr lang="pl-PL" sz="2800"/>
              <a:t>	Aktywną politykę fiskalną dzieli się na: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restrykcyjną</a:t>
            </a:r>
            <a:r>
              <a:rPr lang="pl-PL" sz="2800"/>
              <a:t> – ograniczenie tempa wzrostu popytu globalnego;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ekspansywną</a:t>
            </a:r>
            <a:r>
              <a:rPr lang="pl-PL" sz="2800"/>
              <a:t> – zwiększenie tempa wzrostu popytu globalnego.</a:t>
            </a:r>
          </a:p>
        </p:txBody>
      </p:sp>
    </p:spTree>
    <p:extLst>
      <p:ext uri="{BB962C8B-B14F-4D97-AF65-F5344CB8AC3E}">
        <p14:creationId xmlns:p14="http://schemas.microsoft.com/office/powerpoint/2010/main" val="472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Aktywna polityka fiskalna – restrykcyjna</a:t>
            </a:r>
          </a:p>
        </p:txBody>
      </p:sp>
      <p:graphicFrame>
        <p:nvGraphicFramePr>
          <p:cNvPr id="15401" name="Group 41"/>
          <p:cNvGraphicFramePr>
            <a:graphicFrameLocks noGrp="1"/>
          </p:cNvGraphicFramePr>
          <p:nvPr/>
        </p:nvGraphicFramePr>
        <p:xfrm>
          <a:off x="827088" y="1844675"/>
          <a:ext cx="7200900" cy="4479925"/>
        </p:xfrm>
        <a:graphic>
          <a:graphicData uri="http://schemas.openxmlformats.org/drawingml/2006/table">
            <a:tbl>
              <a:tblPr/>
              <a:tblGrid>
                <a:gridCol w="2449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3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7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Kiedy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 celu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Instrumenty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7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wysokie tempo wzrostu popytu globalnego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inflacja;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wysoki deficyt budżetowy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obniżenia popytu globalnego </a:t>
                      </a:r>
                      <a:b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dochodu do dyspozycji;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spadek inflacji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zwiększenia wpływów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Wzrost stawek podatkowych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Spadek wydatków rządowych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0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/>
                  <a:t>Wyjściowy stan: </a:t>
                </a:r>
                <a:r>
                  <a:rPr lang="pl-PL" sz="2800" b="0" i="1" dirty="0" smtClean="0">
                    <a:latin typeface="Cambria Math"/>
                  </a:rPr>
                  <a:t/>
                </a:r>
                <a:br>
                  <a:rPr lang="pl-PL" sz="2800" b="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𝑡</m:t>
                      </m:r>
                      <m:r>
                        <a:rPr lang="pl-PL" sz="2800" b="0" i="1" smtClean="0">
                          <a:latin typeface="Cambria Math"/>
                        </a:rPr>
                        <m:t>=0,2;</m:t>
                      </m:r>
                      <m:r>
                        <a:rPr lang="pl-PL" sz="2800" b="0" i="1" smtClean="0">
                          <a:latin typeface="Cambria Math"/>
                        </a:rPr>
                        <m:t>𝐺</m:t>
                      </m:r>
                      <m:r>
                        <a:rPr lang="pl-PL" sz="2800" b="0" i="1" smtClean="0">
                          <a:latin typeface="Cambria Math"/>
                        </a:rPr>
                        <m:t>=20 </m:t>
                      </m:r>
                      <m:r>
                        <a:rPr lang="pl-PL" sz="2800" b="0" i="1" smtClean="0">
                          <a:latin typeface="Cambria Math"/>
                        </a:rPr>
                        <m:t>𝑚𝑙𝑑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𝑧</m:t>
                      </m:r>
                      <m:r>
                        <a:rPr lang="pl-PL" sz="2800" b="0" i="1" smtClean="0">
                          <a:latin typeface="Cambria Math"/>
                        </a:rPr>
                        <m:t>ł;</m:t>
                      </m:r>
                      <m:r>
                        <a:rPr lang="pl-PL" sz="2800" b="0" i="1" smtClean="0">
                          <a:latin typeface="Cambria Math"/>
                        </a:rPr>
                        <m:t>𝑀𝑃𝐶</m:t>
                      </m:r>
                      <m:r>
                        <a:rPr lang="pl-PL" sz="2800" b="0" i="1" smtClean="0">
                          <a:latin typeface="Cambria Math"/>
                        </a:rPr>
                        <m:t>=0,75;</m:t>
                      </m:r>
                    </m:oMath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𝐼</m:t>
                      </m:r>
                      <m:r>
                        <a:rPr lang="pl-PL" sz="2800" b="0" i="1" smtClean="0">
                          <a:latin typeface="Cambria Math"/>
                        </a:rPr>
                        <m:t>=15 </m:t>
                      </m:r>
                      <m:r>
                        <a:rPr lang="pl-PL" sz="2800" b="0" i="1" smtClean="0">
                          <a:latin typeface="Cambria Math"/>
                        </a:rPr>
                        <m:t>𝑚𝑙𝑑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𝑧</m:t>
                      </m:r>
                      <m:r>
                        <a:rPr lang="pl-PL" sz="2800" b="0" i="1" smtClean="0">
                          <a:latin typeface="Cambria Math"/>
                        </a:rPr>
                        <m:t>ł; 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=10 </m:t>
                      </m:r>
                      <m:r>
                        <a:rPr lang="pl-PL" sz="2800" b="0" i="1" smtClean="0">
                          <a:latin typeface="Cambria Math"/>
                        </a:rPr>
                        <m:t>𝑚𝑙𝑑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𝑧</m:t>
                      </m:r>
                      <m:r>
                        <a:rPr lang="pl-PL" sz="2800" b="0" i="1" smtClean="0">
                          <a:latin typeface="Cambria Math"/>
                        </a:rPr>
                        <m:t>ł.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=0,6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+45; </m:t>
                      </m:r>
                      <m:sSub>
                        <m:sSub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l-PL" sz="28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ó</m:t>
                          </m:r>
                          <m:r>
                            <a:rPr lang="pl-PL" sz="2800" b="0" i="1" smtClean="0">
                              <a:latin typeface="Cambria Math"/>
                            </a:rPr>
                            <m:t>𝑤𝑛𝑜𝑤𝑎𝑔𝑖</m:t>
                          </m:r>
                        </m:sub>
                      </m:sSub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0" smtClean="0">
                          <a:latin typeface="Cambria Math"/>
                        </a:rPr>
                        <m:t>112,5 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latin typeface="Cambria Math"/>
                        </a:rPr>
                        <m:t>mld</m:t>
                      </m:r>
                      <m:r>
                        <a:rPr lang="pl-PL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800" b="0" i="0" smtClean="0">
                          <a:latin typeface="Cambria Math"/>
                        </a:rPr>
                        <m:t>z</m:t>
                      </m:r>
                      <m:r>
                        <a:rPr lang="pl-PL" sz="2800" b="0" i="0" smtClean="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𝑠𝑡𝑎𝑛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𝑏𝑢𝑑</m:t>
                      </m:r>
                      <m:r>
                        <a:rPr lang="pl-PL" sz="2800" b="0" i="1" smtClean="0">
                          <a:latin typeface="Cambria Math"/>
                        </a:rPr>
                        <m:t>ż</m:t>
                      </m:r>
                      <m:r>
                        <a:rPr lang="pl-PL" sz="2800" b="0" i="1" smtClean="0">
                          <a:latin typeface="Cambria Math"/>
                        </a:rPr>
                        <m:t>𝑒𝑡𝑢</m:t>
                      </m:r>
                      <m:r>
                        <a:rPr lang="pl-PL" sz="2800" b="0" i="1" smtClean="0">
                          <a:latin typeface="Cambria Math"/>
                        </a:rPr>
                        <m:t>=2,5 </m:t>
                      </m:r>
                      <m:r>
                        <a:rPr lang="pl-PL" sz="2800" b="0" i="1" smtClean="0">
                          <a:latin typeface="Cambria Math"/>
                        </a:rPr>
                        <m:t>𝑚𝑙𝑑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𝑧</m:t>
                      </m:r>
                      <m:r>
                        <a:rPr lang="pl-PL" sz="2800" b="0" i="1" smtClean="0">
                          <a:latin typeface="Cambria Math"/>
                        </a:rPr>
                        <m:t>ł</m:t>
                      </m:r>
                      <m:r>
                        <a:rPr lang="pl-PL" sz="2800" b="0" i="1" smtClean="0">
                          <a:latin typeface="Cambria Math"/>
                        </a:rPr>
                        <m:t>𝑜𝑡𝑦𝑐h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𝑛𝑎𝑑𝑤𝑦𝑧𝑘𝑖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:endParaRPr lang="pl-PL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𝑡</m:t>
                      </m:r>
                      <m:r>
                        <a:rPr lang="pl-PL" sz="2800" b="0" i="1" smtClean="0">
                          <a:latin typeface="Cambria Math"/>
                        </a:rPr>
                        <m:t>=0,3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2800" b="0" i="1" smtClean="0">
                              <a:latin typeface="Cambria Math"/>
                            </a:rPr>
                            <m:t>1−0,3</m:t>
                          </m:r>
                        </m:e>
                      </m:d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∗0,75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  <a:ea typeface="Cambria Math"/>
                        </a:rPr>
                        <m:t>+45</m:t>
                      </m:r>
                    </m:oMath>
                  </m:oMathPara>
                </a14:m>
                <a:endParaRPr lang="pl-PL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=0,525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+45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=0,525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+45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0,475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=45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𝟗𝟒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𝟕𝟒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𝒎𝒍𝒅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ł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5865515"/>
              </a:xfrm>
              <a:blipFill rotWithShape="1">
                <a:blip r:embed="rId2"/>
                <a:stretch>
                  <a:fillRect l="-1481" t="-10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b="0" i="1" smtClean="0">
                          <a:latin typeface="Cambria Math"/>
                        </a:rPr>
                        <m:t>𝑠𝑡𝑎𝑛</m:t>
                      </m:r>
                      <m:r>
                        <a:rPr lang="pl-PL" b="0" i="1" smtClean="0">
                          <a:latin typeface="Cambria Math"/>
                        </a:rPr>
                        <m:t> </m:t>
                      </m:r>
                      <m:r>
                        <a:rPr lang="pl-PL" b="0" i="1" smtClean="0">
                          <a:latin typeface="Cambria Math"/>
                        </a:rPr>
                        <m:t>𝑏𝑢𝑑</m:t>
                      </m:r>
                      <m:r>
                        <a:rPr lang="pl-PL" b="0" i="1" smtClean="0">
                          <a:latin typeface="Cambria Math"/>
                        </a:rPr>
                        <m:t>ż</m:t>
                      </m:r>
                      <m:r>
                        <a:rPr lang="pl-PL" b="0" i="1" smtClean="0">
                          <a:latin typeface="Cambria Math"/>
                        </a:rPr>
                        <m:t>𝑒𝑡𝑢</m:t>
                      </m:r>
                      <m:r>
                        <a:rPr lang="pl-PL" b="0" i="1" smtClean="0">
                          <a:latin typeface="Cambria Math"/>
                        </a:rPr>
                        <m:t>=0,3∗94,74−20=28,422−20=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𝟖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𝟒𝟐𝟐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𝒎𝒍𝒅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ł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𝒏𝒂𝒅𝒘𝒚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ż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𝒌𝒊</m:t>
                      </m:r>
                    </m:oMath>
                  </m:oMathPara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dirty="0" smtClean="0"/>
                  <a:t>Wzrost opodatkowania zmniejsza dochód </a:t>
                </a:r>
                <a:br>
                  <a:rPr lang="pl-PL" dirty="0" smtClean="0"/>
                </a:br>
                <a:r>
                  <a:rPr lang="pl-PL" dirty="0" smtClean="0"/>
                  <a:t>i produkcję w punkcie równowagi, ale jednocześnie rośnie nadwyżka budżetowa lub pojawia się, gdy wcześniej był deficyt lub zmniejsza się deficyt budżetowy.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4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Aktywna polityka fiskalna - ekspansywna</a:t>
            </a:r>
          </a:p>
        </p:txBody>
      </p:sp>
      <p:graphicFrame>
        <p:nvGraphicFramePr>
          <p:cNvPr id="16418" name="Group 34"/>
          <p:cNvGraphicFramePr>
            <a:graphicFrameLocks noGrp="1"/>
          </p:cNvGraphicFramePr>
          <p:nvPr>
            <p:ph type="body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Kiedy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 celu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Instrumenty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recesja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niskie tempo wzrostu lub spadek popytu globalnego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zrównoważony budżet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zwiększenie popytu globalnego </a:t>
                      </a:r>
                      <a:b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 dochodu do dyspozycji</a:t>
                      </a:r>
                      <a:br>
                        <a:rPr kumimoji="0" lang="pl-P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endParaRPr kumimoji="0" lang="pl-PL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Spadek stawek podatkowych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Wzrost wydatków rządowych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9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33600"/>
            <a:ext cx="8229600" cy="1143000"/>
          </a:xfrm>
        </p:spPr>
        <p:txBody>
          <a:bodyPr/>
          <a:lstStyle/>
          <a:p>
            <a:pPr eaLnBrk="1" hangingPunct="1"/>
            <a:r>
              <a:rPr lang="pl-PL" b="1" smtClean="0">
                <a:solidFill>
                  <a:srgbClr val="FF0000"/>
                </a:solidFill>
              </a:rPr>
              <a:t>Elementy popytu globalnego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2800" dirty="0" smtClean="0"/>
                  <a:t>Wyjściowy stan: </a:t>
                </a:r>
                <a:r>
                  <a:rPr lang="pl-PL" sz="2800" i="1" dirty="0">
                    <a:latin typeface="Cambria Math"/>
                  </a:rPr>
                  <a:t/>
                </a:r>
                <a:br>
                  <a:rPr lang="pl-PL" sz="280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/>
                        </a:rPr>
                        <m:t>𝑡</m:t>
                      </m:r>
                      <m:r>
                        <a:rPr lang="pl-PL" sz="2800" i="1">
                          <a:latin typeface="Cambria Math"/>
                        </a:rPr>
                        <m:t>=0,2;</m:t>
                      </m:r>
                      <m:r>
                        <a:rPr lang="pl-PL" sz="2800" i="1">
                          <a:latin typeface="Cambria Math"/>
                        </a:rPr>
                        <m:t>𝐺</m:t>
                      </m:r>
                      <m:r>
                        <a:rPr lang="pl-PL" sz="2800" i="1">
                          <a:latin typeface="Cambria Math"/>
                        </a:rPr>
                        <m:t>=20 </m:t>
                      </m:r>
                      <m:r>
                        <a:rPr lang="pl-PL" sz="2800" i="1">
                          <a:latin typeface="Cambria Math"/>
                        </a:rPr>
                        <m:t>𝑚𝑙𝑑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𝑧</m:t>
                      </m:r>
                      <m:r>
                        <a:rPr lang="pl-PL" sz="2800" i="1">
                          <a:latin typeface="Cambria Math"/>
                        </a:rPr>
                        <m:t>ł;</m:t>
                      </m:r>
                      <m:r>
                        <a:rPr lang="pl-PL" sz="2800" i="1">
                          <a:latin typeface="Cambria Math"/>
                        </a:rPr>
                        <m:t>𝑀𝑃𝐶</m:t>
                      </m:r>
                      <m:r>
                        <a:rPr lang="pl-PL" sz="2800" i="1">
                          <a:latin typeface="Cambria Math"/>
                        </a:rPr>
                        <m:t>=0,75;</m:t>
                      </m:r>
                    </m:oMath>
                    <m:oMath xmlns:m="http://schemas.openxmlformats.org/officeDocument/2006/math">
                      <m:r>
                        <a:rPr lang="pl-PL" sz="2800" i="1">
                          <a:latin typeface="Cambria Math"/>
                        </a:rPr>
                        <m:t>𝐼</m:t>
                      </m:r>
                      <m:r>
                        <a:rPr lang="pl-PL" sz="2800" i="1">
                          <a:latin typeface="Cambria Math"/>
                        </a:rPr>
                        <m:t>=15 </m:t>
                      </m:r>
                      <m:r>
                        <a:rPr lang="pl-PL" sz="2800" i="1">
                          <a:latin typeface="Cambria Math"/>
                        </a:rPr>
                        <m:t>𝑚𝑙𝑑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𝑧</m:t>
                      </m:r>
                      <m:r>
                        <a:rPr lang="pl-PL" sz="2800" i="1">
                          <a:latin typeface="Cambria Math"/>
                        </a:rPr>
                        <m:t>ł; 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pl-PL" sz="28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pl-PL" sz="2800" i="1">
                          <a:latin typeface="Cambria Math"/>
                        </a:rPr>
                        <m:t>=10 </m:t>
                      </m:r>
                      <m:r>
                        <a:rPr lang="pl-PL" sz="2800" i="1">
                          <a:latin typeface="Cambria Math"/>
                        </a:rPr>
                        <m:t>𝑚𝑙𝑑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𝑧</m:t>
                      </m:r>
                      <m:r>
                        <a:rPr lang="pl-PL" sz="2800" i="1">
                          <a:latin typeface="Cambria Math"/>
                        </a:rPr>
                        <m:t>ł.</m:t>
                      </m:r>
                    </m:oMath>
                  </m:oMathPara>
                </a14:m>
                <a:endParaRPr lang="pl-PL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/>
                        </a:rPr>
                        <m:t>𝐴𝐷</m:t>
                      </m:r>
                      <m:r>
                        <a:rPr lang="pl-PL" sz="2800" i="1">
                          <a:latin typeface="Cambria Math"/>
                        </a:rPr>
                        <m:t>=0,6</m:t>
                      </m:r>
                      <m:r>
                        <a:rPr lang="pl-PL" sz="2800" i="1">
                          <a:latin typeface="Cambria Math"/>
                        </a:rPr>
                        <m:t>𝑌</m:t>
                      </m:r>
                      <m:r>
                        <a:rPr lang="pl-PL" sz="2800" i="1">
                          <a:latin typeface="Cambria Math"/>
                        </a:rPr>
                        <m:t>+45; </m:t>
                      </m:r>
                      <m:sSub>
                        <m:sSubPr>
                          <m:ctrlPr>
                            <a:rPr lang="pl-PL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800" i="1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pl-PL" sz="2800" i="1">
                              <a:latin typeface="Cambria Math"/>
                            </a:rPr>
                            <m:t>𝑟</m:t>
                          </m:r>
                          <m:r>
                            <a:rPr lang="pl-PL" sz="2800" i="1">
                              <a:latin typeface="Cambria Math"/>
                            </a:rPr>
                            <m:t>ó</m:t>
                          </m:r>
                          <m:r>
                            <a:rPr lang="pl-PL" sz="2800" i="1">
                              <a:latin typeface="Cambria Math"/>
                            </a:rPr>
                            <m:t>𝑤𝑛𝑜𝑤𝑎𝑔𝑖</m:t>
                          </m:r>
                        </m:sub>
                      </m:sSub>
                      <m:r>
                        <a:rPr lang="pl-PL" sz="2800" i="1">
                          <a:latin typeface="Cambria Math"/>
                        </a:rPr>
                        <m:t>=</m:t>
                      </m:r>
                      <m:r>
                        <a:rPr lang="pl-PL" sz="2800">
                          <a:latin typeface="Cambria Math"/>
                        </a:rPr>
                        <m:t>112,5 </m:t>
                      </m:r>
                      <m:r>
                        <m:rPr>
                          <m:sty m:val="p"/>
                        </m:rPr>
                        <a:rPr lang="pl-PL" sz="2800">
                          <a:latin typeface="Cambria Math"/>
                        </a:rPr>
                        <m:t>mld</m:t>
                      </m:r>
                      <m:r>
                        <a:rPr lang="pl-PL" sz="28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2800">
                          <a:latin typeface="Cambria Math"/>
                        </a:rPr>
                        <m:t>z</m:t>
                      </m:r>
                      <m:r>
                        <a:rPr lang="pl-PL" sz="280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i="1">
                          <a:latin typeface="Cambria Math"/>
                        </a:rPr>
                        <m:t>𝑠𝑡𝑎𝑛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𝑏𝑢𝑑</m:t>
                      </m:r>
                      <m:r>
                        <a:rPr lang="pl-PL" sz="2800" i="1">
                          <a:latin typeface="Cambria Math"/>
                        </a:rPr>
                        <m:t>ż</m:t>
                      </m:r>
                      <m:r>
                        <a:rPr lang="pl-PL" sz="2800" i="1">
                          <a:latin typeface="Cambria Math"/>
                        </a:rPr>
                        <m:t>𝑒𝑡𝑢</m:t>
                      </m:r>
                      <m:r>
                        <a:rPr lang="pl-PL" sz="2800" i="1">
                          <a:latin typeface="Cambria Math"/>
                        </a:rPr>
                        <m:t>=2,5 </m:t>
                      </m:r>
                      <m:r>
                        <a:rPr lang="pl-PL" sz="2800" i="1">
                          <a:latin typeface="Cambria Math"/>
                        </a:rPr>
                        <m:t>𝑚𝑙𝑑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𝑧</m:t>
                      </m:r>
                      <m:r>
                        <a:rPr lang="pl-PL" sz="2800" i="1">
                          <a:latin typeface="Cambria Math"/>
                        </a:rPr>
                        <m:t>ł</m:t>
                      </m:r>
                      <m:r>
                        <a:rPr lang="pl-PL" sz="2800" i="1">
                          <a:latin typeface="Cambria Math"/>
                        </a:rPr>
                        <m:t>𝑜𝑡𝑦𝑐h</m:t>
                      </m:r>
                      <m:r>
                        <a:rPr lang="pl-PL" sz="2800" i="1">
                          <a:latin typeface="Cambria Math"/>
                        </a:rPr>
                        <m:t> </m:t>
                      </m:r>
                      <m:r>
                        <a:rPr lang="pl-PL" sz="2800" i="1">
                          <a:latin typeface="Cambria Math"/>
                        </a:rPr>
                        <m:t>𝑛𝑎𝑑𝑤𝑦𝑧𝑘𝑖</m:t>
                      </m:r>
                    </m:oMath>
                  </m:oMathPara>
                </a14:m>
                <a:endParaRPr lang="pl-PL" sz="2800" dirty="0"/>
              </a:p>
              <a:p>
                <a:pPr marL="0" indent="0">
                  <a:buNone/>
                </a:pPr>
                <a:endParaRPr lang="pl-PL" sz="2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𝐺</m:t>
                      </m:r>
                      <m:r>
                        <a:rPr lang="pl-PL" sz="2800" b="0" i="1" smtClean="0">
                          <a:latin typeface="Cambria Math"/>
                        </a:rPr>
                        <m:t>=30 </m:t>
                      </m:r>
                      <m:r>
                        <a:rPr lang="pl-PL" sz="2800" b="0" i="1" smtClean="0">
                          <a:latin typeface="Cambria Math"/>
                        </a:rPr>
                        <m:t>𝑚𝑙𝑑</m:t>
                      </m:r>
                      <m:r>
                        <a:rPr lang="pl-PL" sz="2800" b="0" i="1" smtClean="0">
                          <a:latin typeface="Cambria Math"/>
                        </a:rPr>
                        <m:t> </m:t>
                      </m:r>
                      <m:r>
                        <a:rPr lang="pl-PL" sz="2800" b="0" i="1" smtClean="0">
                          <a:latin typeface="Cambria Math"/>
                        </a:rPr>
                        <m:t>𝑧</m:t>
                      </m:r>
                      <m:r>
                        <a:rPr lang="pl-PL" sz="2800" b="0" i="1" smtClean="0"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=0,6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+55</m:t>
                      </m:r>
                    </m:oMath>
                  </m:oMathPara>
                </a14:m>
                <a:endParaRPr lang="pl-PL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𝐴𝐷</m:t>
                      </m:r>
                      <m:r>
                        <a:rPr lang="pl-PL" sz="2800" b="0" i="1" smtClean="0">
                          <a:latin typeface="Cambria Math"/>
                        </a:rPr>
                        <m:t>=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=0,6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+55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latin typeface="Cambria Math"/>
                        </a:rPr>
                        <m:t>0,4</m:t>
                      </m:r>
                      <m:r>
                        <a:rPr lang="pl-PL" sz="2800" b="0" i="1" smtClean="0">
                          <a:latin typeface="Cambria Math"/>
                        </a:rPr>
                        <m:t>𝑌</m:t>
                      </m:r>
                      <m:r>
                        <a:rPr lang="pl-PL" sz="2800" b="0" i="1" smtClean="0">
                          <a:latin typeface="Cambria Math"/>
                        </a:rPr>
                        <m:t>=55</m:t>
                      </m:r>
                    </m:oMath>
                  </m:oMathPara>
                </a14:m>
                <a:endParaRPr lang="pl-PL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𝒀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𝟏𝟑𝟕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𝒎𝒍𝒅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𝒛</m:t>
                      </m:r>
                      <m:r>
                        <a:rPr lang="pl-PL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ł</m:t>
                      </m:r>
                    </m:oMath>
                  </m:oMathPara>
                </a14:m>
                <a:endParaRPr lang="pl-PL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481" t="-10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/>
                        </a:rPr>
                        <m:t>𝑠𝑡𝑎𝑛</m:t>
                      </m:r>
                      <m:r>
                        <a:rPr lang="pl-PL" i="1" smtClean="0">
                          <a:latin typeface="Cambria Math"/>
                        </a:rPr>
                        <m:t> </m:t>
                      </m:r>
                      <m:r>
                        <a:rPr lang="pl-PL" i="1" smtClean="0">
                          <a:latin typeface="Cambria Math"/>
                        </a:rPr>
                        <m:t>𝑏𝑢𝑑</m:t>
                      </m:r>
                      <m:r>
                        <a:rPr lang="pl-PL" i="1" smtClean="0">
                          <a:latin typeface="Cambria Math"/>
                        </a:rPr>
                        <m:t>ż</m:t>
                      </m:r>
                      <m:r>
                        <a:rPr lang="pl-PL" i="1" smtClean="0">
                          <a:latin typeface="Cambria Math"/>
                        </a:rPr>
                        <m:t>𝑒𝑡𝑢</m:t>
                      </m:r>
                      <m:r>
                        <a:rPr lang="pl-PL" i="1" smtClean="0">
                          <a:latin typeface="Cambria Math"/>
                        </a:rPr>
                        <m:t>=0,2∗137,5−30=27,5−30=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𝒎𝒍𝒅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𝒛</m:t>
                      </m:r>
                      <m:r>
                        <a:rPr lang="pl-PL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ł </m:t>
                      </m:r>
                      <m:r>
                        <a:rPr lang="pl-PL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𝒅𝒆𝒇𝒊𝒄𝒚𝒕𝒖</m:t>
                      </m:r>
                    </m:oMath>
                  </m:oMathPara>
                </a14:m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pl-PL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pl-PL" dirty="0"/>
                  <a:t>Wzrost </a:t>
                </a:r>
                <a:r>
                  <a:rPr lang="pl-PL" dirty="0" smtClean="0"/>
                  <a:t>wydatków zwiększa </a:t>
                </a:r>
                <a:r>
                  <a:rPr lang="pl-PL" dirty="0"/>
                  <a:t>dochód </a:t>
                </a:r>
                <a:br>
                  <a:rPr lang="pl-PL" dirty="0"/>
                </a:br>
                <a:r>
                  <a:rPr lang="pl-PL" dirty="0"/>
                  <a:t>i produkcję w punkcie równowagi, ale jednocześnie </a:t>
                </a:r>
                <a:r>
                  <a:rPr lang="pl-PL" dirty="0" smtClean="0"/>
                  <a:t>zmniejsza się </a:t>
                </a:r>
                <a:r>
                  <a:rPr lang="pl-PL" dirty="0"/>
                  <a:t>nadwyżka budżetowa lub pojawia </a:t>
                </a:r>
                <a:r>
                  <a:rPr lang="pl-PL" dirty="0" smtClean="0"/>
                  <a:t>się deficyt </a:t>
                </a:r>
                <a:r>
                  <a:rPr lang="pl-PL" dirty="0"/>
                  <a:t>lub </a:t>
                </a:r>
                <a:r>
                  <a:rPr lang="pl-PL" dirty="0" smtClean="0"/>
                  <a:t>zwiększa się deficyt </a:t>
                </a:r>
                <a:r>
                  <a:rPr lang="pl-PL" dirty="0"/>
                  <a:t>budżetowy.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5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/>
          <a:lstStyle/>
          <a:p>
            <a:r>
              <a:rPr lang="pl-PL" b="1">
                <a:solidFill>
                  <a:srgbClr val="FF0000"/>
                </a:solidFill>
              </a:rPr>
              <a:t>Deficyt budżetowy</a:t>
            </a:r>
          </a:p>
        </p:txBody>
      </p:sp>
    </p:spTree>
    <p:extLst>
      <p:ext uri="{BB962C8B-B14F-4D97-AF65-F5344CB8AC3E}">
        <p14:creationId xmlns:p14="http://schemas.microsoft.com/office/powerpoint/2010/main" val="3813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229600" cy="612140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rgbClr val="FF0000"/>
                </a:solidFill>
              </a:rPr>
              <a:t>Deficyt budżetowy</a:t>
            </a:r>
            <a:r>
              <a:rPr lang="pl-PL"/>
              <a:t> to stan budżetu, </a:t>
            </a:r>
            <a:br>
              <a:rPr lang="pl-PL"/>
            </a:br>
            <a:r>
              <a:rPr lang="pl-PL"/>
              <a:t>w którym wydatki rządowe są wyższe od dochodów rządu. Deficyt budżetowy jest częścią deficytu finansów publicznych.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rgbClr val="FF0000"/>
                </a:solidFill>
              </a:rPr>
              <a:t>Deficyt finansów publicznych</a:t>
            </a:r>
            <a:r>
              <a:rPr lang="pl-PL"/>
              <a:t> jest różnicą między wydatkami a dochodami rządu, samorządów i innych instytucji publicznych.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</a:p>
          <a:p>
            <a:pPr algn="just">
              <a:lnSpc>
                <a:spcPct val="90000"/>
              </a:lnSpc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989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/>
              <a:t>	Można wyróżnić trzy rodzaje deficytów:</a:t>
            </a:r>
          </a:p>
          <a:p>
            <a:pPr algn="just">
              <a:buFontTx/>
              <a:buNone/>
            </a:pPr>
            <a:endParaRPr lang="pl-PL"/>
          </a:p>
          <a:p>
            <a:pPr algn="just">
              <a:buFont typeface="Wingdings" pitchFamily="2" charset="2"/>
              <a:buChar char="Ø"/>
            </a:pPr>
            <a:r>
              <a:rPr lang="pl-PL"/>
              <a:t>deficyt rzeczywisty</a:t>
            </a:r>
          </a:p>
          <a:p>
            <a:pPr algn="just">
              <a:buFont typeface="Wingdings" pitchFamily="2" charset="2"/>
              <a:buChar char="Ø"/>
            </a:pPr>
            <a:endParaRPr lang="pl-PL"/>
          </a:p>
          <a:p>
            <a:pPr algn="just">
              <a:buFont typeface="Wingdings" pitchFamily="2" charset="2"/>
              <a:buChar char="Ø"/>
            </a:pPr>
            <a:r>
              <a:rPr lang="pl-PL"/>
              <a:t>deficyt strukturalny</a:t>
            </a:r>
          </a:p>
          <a:p>
            <a:pPr algn="just">
              <a:buFont typeface="Wingdings" pitchFamily="2" charset="2"/>
              <a:buChar char="Ø"/>
            </a:pPr>
            <a:endParaRPr lang="pl-PL"/>
          </a:p>
          <a:p>
            <a:pPr algn="just">
              <a:buFont typeface="Wingdings" pitchFamily="2" charset="2"/>
              <a:buChar char="Ø"/>
            </a:pPr>
            <a:r>
              <a:rPr lang="pl-PL"/>
              <a:t>deficyt cykliczny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rgbClr val="FF0000"/>
                </a:solidFill>
              </a:rPr>
              <a:t>Deficyt rzeczywisty</a:t>
            </a:r>
            <a:r>
              <a:rPr lang="pl-PL"/>
              <a:t> to faktyczna różnica między wydatkami a dochodami w danym roku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</a:t>
            </a:r>
            <a:r>
              <a:rPr lang="pl-PL" b="1">
                <a:solidFill>
                  <a:srgbClr val="FF0000"/>
                </a:solidFill>
              </a:rPr>
              <a:t>Deficyt strukturalny</a:t>
            </a:r>
            <a:r>
              <a:rPr lang="pl-PL"/>
              <a:t> jest kategorią hipotetyczną i określa różnicę pomiędzy wydatkami a dochodami w sytuacji, gdyby w gospodarce była wytwarzana produkcja potencjalna.  </a:t>
            </a:r>
          </a:p>
        </p:txBody>
      </p:sp>
    </p:spTree>
    <p:extLst>
      <p:ext uri="{BB962C8B-B14F-4D97-AF65-F5344CB8AC3E}">
        <p14:creationId xmlns:p14="http://schemas.microsoft.com/office/powerpoint/2010/main" val="4487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b="1">
                <a:solidFill>
                  <a:srgbClr val="FF0000"/>
                </a:solidFill>
              </a:rPr>
              <a:t>	Deficyt cykliczny</a:t>
            </a:r>
            <a:r>
              <a:rPr lang="pl-PL"/>
              <a:t> może być rezultatem kryzysu gospodarczego. W takiej sytuacji zmniejszają się wpływy podatkowe i rosną wydatki państwa na likwidację skutków kryzysu np. zasiłki dla bezrobotnych. </a:t>
            </a:r>
          </a:p>
        </p:txBody>
      </p:sp>
    </p:spTree>
    <p:extLst>
      <p:ext uri="{BB962C8B-B14F-4D97-AF65-F5344CB8AC3E}">
        <p14:creationId xmlns:p14="http://schemas.microsoft.com/office/powerpoint/2010/main" val="17684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2"/>
                </a:solidFill>
              </a:rPr>
              <a:t>Źródła deficytu budżetowego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just">
              <a:buFontTx/>
              <a:buNone/>
            </a:pPr>
            <a:r>
              <a:rPr lang="pl-PL" sz="2800"/>
              <a:t>	Przyczynami deficytu budżetowego mogą być:</a:t>
            </a:r>
          </a:p>
          <a:p>
            <a:pPr marL="533400" indent="-533400" algn="just"/>
            <a:endParaRPr lang="pl-PL" sz="2800"/>
          </a:p>
          <a:p>
            <a:pPr marL="533400" indent="-533400" algn="just">
              <a:buFontTx/>
              <a:buAutoNum type="alphaLcParenR"/>
            </a:pPr>
            <a:r>
              <a:rPr lang="pl-PL" sz="2800"/>
              <a:t>nadmierne wydatki na państwa (na armię, nadmierną rozbudowę sektora administracji, transfery, obsługę zadłużenia wewnętrznego i zewnętrznego)</a:t>
            </a:r>
          </a:p>
          <a:p>
            <a:pPr marL="533400" indent="-533400" algn="just">
              <a:buFontTx/>
              <a:buAutoNum type="alphaLcParenR"/>
            </a:pPr>
            <a:endParaRPr lang="pl-PL" sz="2800"/>
          </a:p>
          <a:p>
            <a:pPr marL="533400" indent="-533400" algn="just">
              <a:buFontTx/>
              <a:buAutoNum type="alphaLcParenR"/>
            </a:pPr>
            <a:r>
              <a:rPr lang="pl-PL" sz="2800"/>
              <a:t>niska stopa podatkowa i mało skuteczny system ściągania podatków </a:t>
            </a:r>
          </a:p>
        </p:txBody>
      </p:sp>
    </p:spTree>
    <p:extLst>
      <p:ext uri="{BB962C8B-B14F-4D97-AF65-F5344CB8AC3E}">
        <p14:creationId xmlns:p14="http://schemas.microsoft.com/office/powerpoint/2010/main" val="22626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AutoNum type="alphaLcParenR" startAt="3"/>
            </a:pPr>
            <a:r>
              <a:rPr lang="pl-PL"/>
              <a:t>nacisk ze strony społeczeństwa, które oczekuje, że państwo będzie finansować część konsumpcji uboższych grup społecznych</a:t>
            </a:r>
          </a:p>
          <a:p>
            <a:pPr marL="609600" indent="-609600" algn="just">
              <a:lnSpc>
                <a:spcPct val="90000"/>
              </a:lnSpc>
              <a:buFontTx/>
              <a:buAutoNum type="alphaLcParenR" startAt="3"/>
            </a:pPr>
            <a:endParaRPr lang="pl-PL"/>
          </a:p>
          <a:p>
            <a:pPr marL="609600" indent="-609600" algn="just">
              <a:lnSpc>
                <a:spcPct val="90000"/>
              </a:lnSpc>
              <a:buFontTx/>
              <a:buAutoNum type="alphaLcParenR" startAt="3"/>
            </a:pPr>
            <a:r>
              <a:rPr lang="pl-PL"/>
              <a:t>parlamentarny system uchwalania budżetu, który jest wypadkową minimalizacji podatków i maksymalizacji wydatków</a:t>
            </a:r>
          </a:p>
        </p:txBody>
      </p:sp>
    </p:spTree>
    <p:extLst>
      <p:ext uri="{BB962C8B-B14F-4D97-AF65-F5344CB8AC3E}">
        <p14:creationId xmlns:p14="http://schemas.microsoft.com/office/powerpoint/2010/main" val="257520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Finansowanie deficytu budżetowego</a:t>
            </a:r>
            <a:r>
              <a:rPr lang="pl-PL" sz="400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/>
              <a:t>	Wysoki deficyt budżetowy skłania do pokrycia go poprzez zaciągnięcie jednej </a:t>
            </a:r>
            <a:br>
              <a:rPr lang="pl-PL"/>
            </a:br>
            <a:r>
              <a:rPr lang="pl-PL"/>
              <a:t>z form kredytu. </a:t>
            </a:r>
          </a:p>
          <a:p>
            <a:pPr algn="just">
              <a:buFontTx/>
              <a:buNone/>
            </a:pPr>
            <a:endParaRPr lang="pl-PL"/>
          </a:p>
          <a:p>
            <a:pPr algn="just">
              <a:buFontTx/>
              <a:buNone/>
            </a:pPr>
            <a:r>
              <a:rPr lang="pl-PL"/>
              <a:t>	Może to polegać na </a:t>
            </a:r>
            <a:r>
              <a:rPr lang="pl-PL" b="1">
                <a:solidFill>
                  <a:schemeClr val="accent2"/>
                </a:solidFill>
              </a:rPr>
              <a:t>wyemitowaniu obligacji skarbowych</a:t>
            </a:r>
            <a:r>
              <a:rPr lang="pl-PL"/>
              <a:t>, co sprzyja wzrostowi oprocentowania. </a:t>
            </a:r>
          </a:p>
        </p:txBody>
      </p:sp>
    </p:spTree>
    <p:extLst>
      <p:ext uri="{BB962C8B-B14F-4D97-AF65-F5344CB8AC3E}">
        <p14:creationId xmlns:p14="http://schemas.microsoft.com/office/powerpoint/2010/main" val="29083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4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just" eaLnBrk="1" hangingPunct="1">
                  <a:buFontTx/>
                  <a:buNone/>
                </a:pPr>
                <a:r>
                  <a:rPr lang="pl-PL" dirty="0" smtClean="0"/>
                  <a:t>	Najpierw będzie rozpatrywany model przy braku państwa i wymiany z zagranicą. </a:t>
                </a:r>
              </a:p>
              <a:p>
                <a:pPr algn="just" eaLnBrk="1" hangingPunct="1">
                  <a:buFontTx/>
                  <a:buNone/>
                </a:pPr>
                <a:endParaRPr lang="pl-PL" dirty="0" smtClean="0"/>
              </a:p>
              <a:p>
                <a:pPr algn="ctr" eaLnBrk="1" hangingPunct="1">
                  <a:buFontTx/>
                  <a:buNone/>
                </a:pPr>
                <a:r>
                  <a:rPr lang="pl-PL" dirty="0" smtClean="0"/>
                  <a:t>	</a:t>
                </a:r>
                <a14:m>
                  <m:oMath xmlns:m="http://schemas.openxmlformats.org/officeDocument/2006/math"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𝑨𝑫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=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+ </m:t>
                    </m:r>
                    <m:r>
                      <a:rPr lang="pl-PL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𝑰</m:t>
                    </m:r>
                  </m:oMath>
                </a14:m>
                <a:endParaRPr lang="pl-PL" b="1" dirty="0" smtClean="0">
                  <a:solidFill>
                    <a:srgbClr val="FF0000"/>
                  </a:solidFill>
                </a:endParaRPr>
              </a:p>
              <a:p>
                <a:pPr algn="just" eaLnBrk="1" hangingPunct="1">
                  <a:buFontTx/>
                  <a:buNone/>
                </a:pPr>
                <a:endParaRPr lang="pl-PL" dirty="0" smtClean="0"/>
              </a:p>
              <a:p>
                <a:pPr algn="just" eaLnBrk="1" hangingPunct="1">
                  <a:buFontTx/>
                  <a:buNone/>
                </a:pPr>
                <a:r>
                  <a:rPr lang="pl-PL" dirty="0" smtClean="0"/>
                  <a:t>	</a:t>
                </a:r>
                <a:r>
                  <a:rPr lang="pl-PL" b="1" dirty="0" smtClean="0">
                    <a:solidFill>
                      <a:srgbClr val="FF0000"/>
                    </a:solidFill>
                  </a:rPr>
                  <a:t>AD</a:t>
                </a:r>
                <a:r>
                  <a:rPr lang="pl-PL" dirty="0" smtClean="0"/>
                  <a:t> – (</a:t>
                </a:r>
                <a:r>
                  <a:rPr lang="pl-PL" i="1" dirty="0" err="1" smtClean="0"/>
                  <a:t>agregate</a:t>
                </a:r>
                <a:r>
                  <a:rPr lang="pl-PL" i="1" dirty="0" smtClean="0"/>
                  <a:t> </a:t>
                </a:r>
                <a:r>
                  <a:rPr lang="pl-PL" i="1" dirty="0" err="1" smtClean="0"/>
                  <a:t>demand</a:t>
                </a:r>
                <a:r>
                  <a:rPr lang="pl-PL" dirty="0" smtClean="0"/>
                  <a:t>) popyt globalny </a:t>
                </a:r>
              </a:p>
            </p:txBody>
          </p:sp>
        </mc:Choice>
        <mc:Fallback xmlns="">
          <p:sp>
            <p:nvSpPr>
              <p:cNvPr id="1024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t="-1752" r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b="1">
                <a:solidFill>
                  <a:schemeClr val="accent2"/>
                </a:solidFill>
              </a:rPr>
              <a:t>Inne sposoby obniżenia deficytu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just">
              <a:buFontTx/>
              <a:buAutoNum type="alphaLcParenR"/>
            </a:pPr>
            <a:r>
              <a:rPr lang="pl-PL" sz="2800"/>
              <a:t>prywatyzacja (sprzedaż majątku państwowego)</a:t>
            </a:r>
          </a:p>
          <a:p>
            <a:pPr marL="533400" indent="-533400" algn="just">
              <a:buFontTx/>
              <a:buAutoNum type="alphaLcParenR"/>
            </a:pPr>
            <a:endParaRPr lang="pl-PL" sz="2800"/>
          </a:p>
          <a:p>
            <a:pPr marL="533400" indent="-533400" algn="just">
              <a:buFontTx/>
              <a:buAutoNum type="alphaLcParenR"/>
            </a:pPr>
            <a:r>
              <a:rPr lang="pl-PL" sz="2800"/>
              <a:t>podniesienie podatków</a:t>
            </a:r>
          </a:p>
          <a:p>
            <a:pPr marL="533400" indent="-533400" algn="just">
              <a:buFontTx/>
              <a:buAutoNum type="alphaLcParenR"/>
            </a:pPr>
            <a:endParaRPr lang="pl-PL" sz="2800"/>
          </a:p>
          <a:p>
            <a:pPr marL="533400" indent="-533400" algn="just">
              <a:buFontTx/>
              <a:buAutoNum type="alphaLcParenR"/>
            </a:pPr>
            <a:r>
              <a:rPr lang="pl-PL" sz="2800"/>
              <a:t>ograniczenie wydatków</a:t>
            </a:r>
          </a:p>
          <a:p>
            <a:pPr marL="533400" indent="-533400" algn="just">
              <a:buFontTx/>
              <a:buAutoNum type="alphaLcParenR"/>
            </a:pPr>
            <a:endParaRPr lang="pl-PL" sz="2800"/>
          </a:p>
          <a:p>
            <a:pPr marL="533400" indent="-533400" algn="just">
              <a:buFontTx/>
              <a:buAutoNum type="alphaLcParenR"/>
            </a:pPr>
            <a:r>
              <a:rPr lang="pl-PL" sz="2800"/>
              <a:t>zwiększanie bazy monetarnej (dodruk pieniądza)</a:t>
            </a:r>
          </a:p>
          <a:p>
            <a:pPr marL="533400" indent="-533400"/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20269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229600" cy="1143000"/>
          </a:xfrm>
        </p:spPr>
        <p:txBody>
          <a:bodyPr/>
          <a:lstStyle/>
          <a:p>
            <a:r>
              <a:rPr lang="pl-PL" b="1">
                <a:solidFill>
                  <a:srgbClr val="FF0000"/>
                </a:solidFill>
              </a:rPr>
              <a:t>Dług publiczny</a:t>
            </a:r>
          </a:p>
        </p:txBody>
      </p:sp>
    </p:spTree>
    <p:extLst>
      <p:ext uri="{BB962C8B-B14F-4D97-AF65-F5344CB8AC3E}">
        <p14:creationId xmlns:p14="http://schemas.microsoft.com/office/powerpoint/2010/main" val="11483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buFontTx/>
              <a:buNone/>
            </a:pPr>
            <a:r>
              <a:rPr lang="pl-PL" dirty="0"/>
              <a:t>	</a:t>
            </a:r>
            <a:r>
              <a:rPr lang="pl-PL" b="1" dirty="0">
                <a:solidFill>
                  <a:srgbClr val="FF0000"/>
                </a:solidFill>
              </a:rPr>
              <a:t>Dług publiczny</a:t>
            </a:r>
            <a:r>
              <a:rPr lang="pl-PL" dirty="0"/>
              <a:t> jest złożony z długów rządu, samorządów i funduszy pozabudżetowych (największym z nich jest fundusz ubezpieczeń społecznych - FUS).</a:t>
            </a:r>
          </a:p>
          <a:p>
            <a:pPr algn="just">
              <a:buFontTx/>
              <a:buNone/>
            </a:pPr>
            <a:endParaRPr lang="pl-PL" dirty="0"/>
          </a:p>
          <a:p>
            <a:pPr algn="just">
              <a:buFontTx/>
              <a:buNone/>
            </a:pPr>
            <a:r>
              <a:rPr lang="pl-PL" dirty="0"/>
              <a:t>	W </a:t>
            </a:r>
            <a:r>
              <a:rPr lang="pl-PL" dirty="0" smtClean="0"/>
              <a:t>2015 </a:t>
            </a:r>
            <a:r>
              <a:rPr lang="pl-PL" dirty="0"/>
              <a:t>roku dług publiczny w Polsce wynosił </a:t>
            </a:r>
            <a:r>
              <a:rPr lang="pl-PL" dirty="0" smtClean="0"/>
              <a:t>877 </a:t>
            </a:r>
            <a:r>
              <a:rPr lang="pl-PL" dirty="0"/>
              <a:t>mld </a:t>
            </a:r>
            <a:r>
              <a:rPr lang="pl-PL" dirty="0" smtClean="0"/>
              <a:t>zł, z </a:t>
            </a:r>
            <a:r>
              <a:rPr lang="pl-PL" dirty="0"/>
              <a:t>czego na budżet centralny przypadało </a:t>
            </a:r>
            <a:r>
              <a:rPr lang="pl-PL" dirty="0" smtClean="0"/>
              <a:t>805 </a:t>
            </a:r>
            <a:r>
              <a:rPr lang="pl-PL" dirty="0"/>
              <a:t>mld złotych, </a:t>
            </a:r>
            <a:r>
              <a:rPr lang="pl-PL" dirty="0" smtClean="0"/>
              <a:t>72 </a:t>
            </a:r>
            <a:r>
              <a:rPr lang="pl-PL" dirty="0"/>
              <a:t>mld na </a:t>
            </a:r>
            <a:r>
              <a:rPr lang="pl-PL" dirty="0" smtClean="0"/>
              <a:t>samorządy i 0,1 </a:t>
            </a:r>
            <a:r>
              <a:rPr lang="pl-PL" dirty="0"/>
              <a:t>mld złotych na FUS.</a:t>
            </a:r>
          </a:p>
        </p:txBody>
      </p:sp>
    </p:spTree>
    <p:extLst>
      <p:ext uri="{BB962C8B-B14F-4D97-AF65-F5344CB8AC3E}">
        <p14:creationId xmlns:p14="http://schemas.microsoft.com/office/powerpoint/2010/main" val="8977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dirty="0"/>
              <a:t>	</a:t>
            </a:r>
            <a:r>
              <a:rPr lang="pl-PL" b="1" dirty="0">
                <a:solidFill>
                  <a:schemeClr val="accent2"/>
                </a:solidFill>
              </a:rPr>
              <a:t>Eurostat posiada szerszą definicję długu publicznego.</a:t>
            </a:r>
            <a:r>
              <a:rPr lang="pl-PL" dirty="0"/>
              <a:t> Zalicza m. in. do niego zobowiązania zaciągnięte przez Krajowy Fundusz Drogowy.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dirty="0"/>
              <a:t>	Na koniec </a:t>
            </a:r>
            <a:r>
              <a:rPr lang="pl-PL" dirty="0" smtClean="0"/>
              <a:t>2016 </a:t>
            </a:r>
            <a:r>
              <a:rPr lang="pl-PL" dirty="0"/>
              <a:t>roku wyniósł on według krajowej definicji </a:t>
            </a:r>
            <a:r>
              <a:rPr lang="pl-PL" dirty="0" smtClean="0"/>
              <a:t>954 </a:t>
            </a:r>
            <a:r>
              <a:rPr lang="pl-PL" dirty="0"/>
              <a:t>mld złotych (</a:t>
            </a:r>
            <a:r>
              <a:rPr lang="pl-PL" dirty="0" smtClean="0"/>
              <a:t>51,4% </a:t>
            </a:r>
            <a:r>
              <a:rPr lang="pl-PL" dirty="0"/>
              <a:t>PKB), a według Eurostatu </a:t>
            </a:r>
            <a:r>
              <a:rPr lang="pl-PL" dirty="0" smtClean="0"/>
              <a:t>997 </a:t>
            </a:r>
            <a:r>
              <a:rPr lang="pl-PL" dirty="0"/>
              <a:t>mld złotych (</a:t>
            </a:r>
            <a:r>
              <a:rPr lang="pl-PL" dirty="0" smtClean="0"/>
              <a:t>53,7%)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46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/>
              <a:t>	Im mniejszy jest dług publiczny i deficyt budżetowy tym lepiej. </a:t>
            </a:r>
          </a:p>
          <a:p>
            <a:pPr algn="just">
              <a:buFontTx/>
              <a:buNone/>
            </a:pPr>
            <a:endParaRPr lang="pl-PL"/>
          </a:p>
          <a:p>
            <a:pPr algn="just">
              <a:buFontTx/>
              <a:buNone/>
            </a:pPr>
            <a:r>
              <a:rPr lang="pl-PL"/>
              <a:t>	Postrzeganie wielkości długu publicznego jako bezpiecznego jest zmienne. </a:t>
            </a:r>
          </a:p>
        </p:txBody>
      </p:sp>
    </p:spTree>
    <p:extLst>
      <p:ext uri="{BB962C8B-B14F-4D97-AF65-F5344CB8AC3E}">
        <p14:creationId xmlns:p14="http://schemas.microsoft.com/office/powerpoint/2010/main" val="4099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2"/>
                </a:solidFill>
              </a:rPr>
              <a:t>Redukcje długu publicznego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 sz="2800"/>
              <a:t>	W ostatnich latach największe redukcje długu publicznego miały miejsce w: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Chile</a:t>
            </a:r>
            <a:r>
              <a:rPr lang="pl-PL" sz="2800"/>
              <a:t> w latach 1989-1998 obniżył się </a:t>
            </a:r>
            <a:r>
              <a:rPr lang="pl-PL" sz="2800" b="1">
                <a:solidFill>
                  <a:schemeClr val="accent2"/>
                </a:solidFill>
              </a:rPr>
              <a:t>z 46,8% do 12,9% PKB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Turcji</a:t>
            </a:r>
            <a:r>
              <a:rPr lang="pl-PL" sz="2800"/>
              <a:t> w latach 2001-2007 </a:t>
            </a:r>
            <a:r>
              <a:rPr lang="pl-PL" sz="2800" b="1">
                <a:solidFill>
                  <a:schemeClr val="accent2"/>
                </a:solidFill>
              </a:rPr>
              <a:t>z 77,6% do 39,4% PKB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Bułgarii</a:t>
            </a:r>
            <a:r>
              <a:rPr lang="pl-PL" sz="2800"/>
              <a:t> w latach 1996-2007 </a:t>
            </a:r>
            <a:r>
              <a:rPr lang="pl-PL" sz="2800" b="1">
                <a:solidFill>
                  <a:schemeClr val="accent2"/>
                </a:solidFill>
              </a:rPr>
              <a:t>z 96,4% do 18,7% PKB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>
                <a:solidFill>
                  <a:schemeClr val="accent2"/>
                </a:solidFill>
              </a:rPr>
              <a:t>RPA</a:t>
            </a:r>
            <a:r>
              <a:rPr lang="pl-PL" sz="2800"/>
              <a:t> w latach 1998-2008 </a:t>
            </a:r>
            <a:r>
              <a:rPr lang="pl-PL" sz="2800" b="1">
                <a:solidFill>
                  <a:schemeClr val="accent2"/>
                </a:solidFill>
              </a:rPr>
              <a:t>z 57,2% do 22,5%</a:t>
            </a:r>
          </a:p>
          <a:p>
            <a:pPr algn="just"/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285085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Ponad połowa spadku relacji długu publicznego do PKB w krajach rozwijających się </a:t>
            </a:r>
            <a:r>
              <a:rPr lang="pl-PL" b="1">
                <a:solidFill>
                  <a:schemeClr val="accent2"/>
                </a:solidFill>
              </a:rPr>
              <a:t>wynikała z szybkiego wzrostu PKB, a w około 1/3  ze zmniejszenia deficytu finansów publicznych</a:t>
            </a:r>
            <a:r>
              <a:rPr lang="pl-PL"/>
              <a:t>.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/>
              <a:t>	Trwały spadek deficytu finansów publicznych </a:t>
            </a:r>
            <a:r>
              <a:rPr lang="pl-PL" b="1">
                <a:solidFill>
                  <a:schemeClr val="accent2"/>
                </a:solidFill>
              </a:rPr>
              <a:t>wynikał średnio w 70% </a:t>
            </a:r>
            <a:br>
              <a:rPr lang="pl-PL" b="1">
                <a:solidFill>
                  <a:schemeClr val="accent2"/>
                </a:solidFill>
              </a:rPr>
            </a:br>
            <a:r>
              <a:rPr lang="pl-PL" b="1">
                <a:solidFill>
                  <a:schemeClr val="accent2"/>
                </a:solidFill>
              </a:rPr>
              <a:t>z redukcji wydatków publicznych, </a:t>
            </a:r>
            <a:br>
              <a:rPr lang="pl-PL" b="1">
                <a:solidFill>
                  <a:schemeClr val="accent2"/>
                </a:solidFill>
              </a:rPr>
            </a:br>
            <a:r>
              <a:rPr lang="pl-PL" b="1">
                <a:solidFill>
                  <a:schemeClr val="accent2"/>
                </a:solidFill>
              </a:rPr>
              <a:t>a jedynie w 30% ze wzrostu podatków</a:t>
            </a:r>
            <a:r>
              <a:rPr lang="pl-PL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36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pl-PL"/>
              <a:t>	W krajach rozwiniętych niemal cała redukcja długu publicznego w relacji do PKB wynikała ze </a:t>
            </a:r>
            <a:r>
              <a:rPr lang="pl-PL" b="1">
                <a:solidFill>
                  <a:schemeClr val="accent2"/>
                </a:solidFill>
              </a:rPr>
              <a:t>spadku deficytu finansów publicznych</a:t>
            </a:r>
            <a:r>
              <a:rPr lang="pl-PL"/>
              <a:t>, na który w mniej więcej równych proporcjach złożyły się spadek wydatków i wzrost podatków. </a:t>
            </a:r>
          </a:p>
        </p:txBody>
      </p:sp>
    </p:spTree>
    <p:extLst>
      <p:ext uri="{BB962C8B-B14F-4D97-AF65-F5344CB8AC3E}">
        <p14:creationId xmlns:p14="http://schemas.microsoft.com/office/powerpoint/2010/main" val="357769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2"/>
                </a:solidFill>
              </a:rPr>
              <a:t>Źródła zadłużenia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pl-PL" dirty="0"/>
              <a:t>	Na koniec </a:t>
            </a:r>
            <a:r>
              <a:rPr lang="pl-PL" dirty="0" smtClean="0"/>
              <a:t>2015 </a:t>
            </a:r>
            <a:r>
              <a:rPr lang="pl-PL" dirty="0"/>
              <a:t>roku państwowy dług publiczny wyniósł </a:t>
            </a:r>
            <a:r>
              <a:rPr lang="pl-PL" b="1" dirty="0" smtClean="0">
                <a:solidFill>
                  <a:schemeClr val="accent2"/>
                </a:solidFill>
              </a:rPr>
              <a:t>877 </a:t>
            </a:r>
            <a:r>
              <a:rPr lang="pl-PL" b="1" dirty="0">
                <a:solidFill>
                  <a:schemeClr val="accent2"/>
                </a:solidFill>
              </a:rPr>
              <a:t>mld zł</a:t>
            </a:r>
            <a:r>
              <a:rPr lang="pl-PL" dirty="0"/>
              <a:t>, z czego zadłużenie </a:t>
            </a:r>
            <a:r>
              <a:rPr lang="pl-PL" b="1" dirty="0">
                <a:solidFill>
                  <a:schemeClr val="accent2"/>
                </a:solidFill>
              </a:rPr>
              <a:t>wobec inwestorów zagranicznych stanowiło </a:t>
            </a:r>
            <a:r>
              <a:rPr lang="pl-PL" b="1" dirty="0" smtClean="0">
                <a:solidFill>
                  <a:schemeClr val="accent2"/>
                </a:solidFill>
              </a:rPr>
              <a:t>500 </a:t>
            </a:r>
            <a:r>
              <a:rPr lang="pl-PL" b="1" dirty="0">
                <a:solidFill>
                  <a:schemeClr val="accent2"/>
                </a:solidFill>
              </a:rPr>
              <a:t>mld zł.</a:t>
            </a:r>
            <a:r>
              <a:rPr lang="pl-PL" dirty="0"/>
              <a:t> 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pl-PL" dirty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pl-PL" dirty="0"/>
              <a:t>	Pozostałe </a:t>
            </a:r>
            <a:r>
              <a:rPr lang="pl-PL" b="1" dirty="0">
                <a:solidFill>
                  <a:schemeClr val="accent2"/>
                </a:solidFill>
              </a:rPr>
              <a:t>377</a:t>
            </a:r>
            <a:r>
              <a:rPr lang="pl-PL" b="1" dirty="0" smtClean="0">
                <a:solidFill>
                  <a:schemeClr val="accent2"/>
                </a:solidFill>
              </a:rPr>
              <a:t> </a:t>
            </a:r>
            <a:r>
              <a:rPr lang="pl-PL" b="1" dirty="0">
                <a:solidFill>
                  <a:schemeClr val="accent2"/>
                </a:solidFill>
              </a:rPr>
              <a:t>mld zł było zadłużeniem wobec krajowych instytucji finansowych oraz inwestorów indywidualnych.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9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8324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pl-PL" sz="2800" dirty="0"/>
              <a:t>	Na całkowity dług zagraniczny Polaków składa się nie tylko ta część długu publicznego, którą posiadają podmioty za granicą, ale także prywatne zadłużenie Polaków i polskich firm </a:t>
            </a:r>
            <a:br>
              <a:rPr lang="pl-PL" sz="2800" dirty="0"/>
            </a:br>
            <a:r>
              <a:rPr lang="pl-PL" sz="2800" dirty="0"/>
              <a:t>w walutach obcych. 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l-PL" sz="2800" b="1" dirty="0"/>
          </a:p>
          <a:p>
            <a:pPr algn="just">
              <a:lnSpc>
                <a:spcPct val="80000"/>
              </a:lnSpc>
              <a:buFontTx/>
              <a:buNone/>
            </a:pPr>
            <a:r>
              <a:rPr lang="pl-PL" sz="2800" b="1" dirty="0"/>
              <a:t>	</a:t>
            </a:r>
            <a:r>
              <a:rPr lang="pl-PL" sz="2800" b="1" dirty="0">
                <a:solidFill>
                  <a:schemeClr val="accent2"/>
                </a:solidFill>
              </a:rPr>
              <a:t>Oprócz wspomnianych </a:t>
            </a:r>
            <a:r>
              <a:rPr lang="pl-PL" sz="2800" b="1" dirty="0" smtClean="0">
                <a:solidFill>
                  <a:schemeClr val="accent2"/>
                </a:solidFill>
              </a:rPr>
              <a:t>500 </a:t>
            </a:r>
            <a:r>
              <a:rPr lang="pl-PL" sz="2800" b="1" dirty="0">
                <a:solidFill>
                  <a:schemeClr val="accent2"/>
                </a:solidFill>
              </a:rPr>
              <a:t>mld zł zagranicznego długu publicznego</a:t>
            </a:r>
            <a:r>
              <a:rPr lang="pl-PL" sz="2800" dirty="0"/>
              <a:t>, Polska miała dodatkowo </a:t>
            </a:r>
            <a:r>
              <a:rPr lang="pl-PL" sz="2800" b="1" dirty="0">
                <a:solidFill>
                  <a:schemeClr val="accent2"/>
                </a:solidFill>
              </a:rPr>
              <a:t>7</a:t>
            </a:r>
            <a:r>
              <a:rPr lang="pl-PL" sz="2800" b="1" dirty="0" smtClean="0">
                <a:solidFill>
                  <a:schemeClr val="accent2"/>
                </a:solidFill>
              </a:rPr>
              <a:t>55 </a:t>
            </a:r>
            <a:r>
              <a:rPr lang="pl-PL" sz="2800" b="1" dirty="0">
                <a:solidFill>
                  <a:schemeClr val="accent2"/>
                </a:solidFill>
              </a:rPr>
              <a:t>mld zł</a:t>
            </a:r>
            <a:r>
              <a:rPr lang="pl-PL" sz="2800" b="1" dirty="0"/>
              <a:t> </a:t>
            </a:r>
            <a:r>
              <a:rPr lang="pl-PL" sz="2800" b="1" dirty="0">
                <a:solidFill>
                  <a:schemeClr val="accent2"/>
                </a:solidFill>
              </a:rPr>
              <a:t>długu za granicą</a:t>
            </a:r>
            <a:r>
              <a:rPr lang="pl-PL" sz="2800" dirty="0"/>
              <a:t>, z czego: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pl-PL" sz="2800" dirty="0"/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 dirty="0" smtClean="0">
                <a:solidFill>
                  <a:schemeClr val="accent2"/>
                </a:solidFill>
              </a:rPr>
              <a:t>213 </a:t>
            </a:r>
            <a:r>
              <a:rPr lang="pl-PL" sz="2800" b="1" dirty="0">
                <a:solidFill>
                  <a:schemeClr val="accent2"/>
                </a:solidFill>
              </a:rPr>
              <a:t>mld</a:t>
            </a:r>
            <a:r>
              <a:rPr lang="pl-PL" sz="2800" b="1" dirty="0"/>
              <a:t> </a:t>
            </a:r>
            <a:r>
              <a:rPr lang="pl-PL" sz="2800" b="1" dirty="0">
                <a:solidFill>
                  <a:schemeClr val="accent2"/>
                </a:solidFill>
              </a:rPr>
              <a:t>zł </a:t>
            </a:r>
            <a:r>
              <a:rPr lang="pl-PL" sz="2800" dirty="0"/>
              <a:t>stanowiły długi sektora bankowego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 dirty="0" smtClean="0">
                <a:solidFill>
                  <a:schemeClr val="accent2"/>
                </a:solidFill>
              </a:rPr>
              <a:t>21 </a:t>
            </a:r>
            <a:r>
              <a:rPr lang="pl-PL" sz="2800" b="1" dirty="0">
                <a:solidFill>
                  <a:schemeClr val="accent2"/>
                </a:solidFill>
              </a:rPr>
              <a:t>mld zł</a:t>
            </a:r>
            <a:r>
              <a:rPr lang="pl-PL" sz="2800" dirty="0"/>
              <a:t> pożyczył NBP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pl-PL" sz="2800" b="1" dirty="0" smtClean="0">
                <a:solidFill>
                  <a:schemeClr val="accent2"/>
                </a:solidFill>
              </a:rPr>
              <a:t>521 </a:t>
            </a:r>
            <a:r>
              <a:rPr lang="pl-PL" sz="2800" b="1" dirty="0">
                <a:solidFill>
                  <a:schemeClr val="accent2"/>
                </a:solidFill>
              </a:rPr>
              <a:t>mld</a:t>
            </a:r>
            <a:r>
              <a:rPr lang="pl-PL" sz="2800" b="1" dirty="0"/>
              <a:t> </a:t>
            </a:r>
            <a:r>
              <a:rPr lang="pl-PL" sz="2800" b="1" dirty="0">
                <a:solidFill>
                  <a:schemeClr val="accent2"/>
                </a:solidFill>
              </a:rPr>
              <a:t>zł</a:t>
            </a:r>
            <a:r>
              <a:rPr lang="pl-PL" sz="2800" dirty="0"/>
              <a:t> pożyczyli polscy obywatele </a:t>
            </a:r>
            <a:br>
              <a:rPr lang="pl-PL" sz="2800" dirty="0"/>
            </a:br>
            <a:r>
              <a:rPr lang="pl-PL" sz="2800" dirty="0"/>
              <a:t>i przedsiębiorstwa </a:t>
            </a:r>
          </a:p>
        </p:txBody>
      </p:sp>
    </p:spTree>
    <p:extLst>
      <p:ext uri="{BB962C8B-B14F-4D97-AF65-F5344CB8AC3E}">
        <p14:creationId xmlns:p14="http://schemas.microsoft.com/office/powerpoint/2010/main" val="32093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1660</Words>
  <Application>Microsoft Office PowerPoint</Application>
  <PresentationFormat>Pokaz na ekranie (4:3)</PresentationFormat>
  <Paragraphs>748</Paragraphs>
  <Slides>116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116</vt:i4>
      </vt:variant>
    </vt:vector>
  </HeadingPairs>
  <TitlesOfParts>
    <vt:vector size="122" baseType="lpstr">
      <vt:lpstr>Arial</vt:lpstr>
      <vt:lpstr>Calibri</vt:lpstr>
      <vt:lpstr>Cambria Math</vt:lpstr>
      <vt:lpstr>Symbol</vt:lpstr>
      <vt:lpstr>Wingdings</vt:lpstr>
      <vt:lpstr>Projekt domyślny</vt:lpstr>
      <vt:lpstr>Determinanty dochodu narodowego - analiza mnożników Keynesa </vt:lpstr>
      <vt:lpstr>Plan wykładu</vt:lpstr>
      <vt:lpstr>Założenia do modelu</vt:lpstr>
      <vt:lpstr>Prezentacja programu PowerPoint</vt:lpstr>
      <vt:lpstr>Prezentacja programu PowerPoint</vt:lpstr>
      <vt:lpstr>Prezentacja programu PowerPoint</vt:lpstr>
      <vt:lpstr>Prezentacja programu PowerPoint</vt:lpstr>
      <vt:lpstr>Elementy popytu globalnego</vt:lpstr>
      <vt:lpstr>Prezentacja programu PowerPoint</vt:lpstr>
      <vt:lpstr>Popyt konsumpcyjny</vt:lpstr>
      <vt:lpstr>Krańcowa skłonność do konsumpcji</vt:lpstr>
      <vt:lpstr>Prezentacja programu PowerPoint</vt:lpstr>
      <vt:lpstr>Autonomiczny popyt konsumpcyjny</vt:lpstr>
      <vt:lpstr>Funkcja popytu konsumpcyjnego</vt:lpstr>
      <vt:lpstr>Funkcja oszczędności</vt:lpstr>
      <vt:lpstr>Prezentacja programu PowerPoint</vt:lpstr>
      <vt:lpstr>Wykres funkcji oszczędności</vt:lpstr>
      <vt:lpstr>Popyt inwestycyjny</vt:lpstr>
      <vt:lpstr>Funkcja popytu inwestycyjnego</vt:lpstr>
      <vt:lpstr>Krótkookresowa równowaga na rynku dóbr</vt:lpstr>
      <vt:lpstr>Konstruowanie funkcji popytu globalnego</vt:lpstr>
      <vt:lpstr>Linia 450</vt:lpstr>
      <vt:lpstr>Produkcja w stanie równowagi</vt:lpstr>
      <vt:lpstr>Obliczanie dochodu równowagi</vt:lpstr>
      <vt:lpstr>Planowane oszczędności są równe planowanym inwestycjom</vt:lpstr>
      <vt:lpstr>Prezentacja programu PowerPoint</vt:lpstr>
      <vt:lpstr>Procesy dostosowawcze prowadzące do równowagi</vt:lpstr>
      <vt:lpstr>Prezentacja programu PowerPoint</vt:lpstr>
      <vt:lpstr>Prezentacja programu PowerPoint</vt:lpstr>
      <vt:lpstr>Prezentacja programu PowerPoint</vt:lpstr>
      <vt:lpstr>Mnożnik</vt:lpstr>
      <vt:lpstr>Spadek popytu globalnego</vt:lpstr>
      <vt:lpstr>Prezentacja programu PowerPoint</vt:lpstr>
      <vt:lpstr>Prezentacja programu PowerPoint</vt:lpstr>
      <vt:lpstr>Prezentacja programu PowerPoint</vt:lpstr>
      <vt:lpstr>Prezentacja programu PowerPoint</vt:lpstr>
      <vt:lpstr>Definicja mnożnika</vt:lpstr>
      <vt:lpstr>Prezentacja programu PowerPoint</vt:lpstr>
      <vt:lpstr>Paradoks zapobiegliwości</vt:lpstr>
      <vt:lpstr>Prezentacja programu PowerPoint</vt:lpstr>
      <vt:lpstr>Prezentacja programu PowerPoint</vt:lpstr>
      <vt:lpstr>Wpływ państwa na popyt globalny</vt:lpstr>
      <vt:lpstr>Prezentacja programu PowerPoint</vt:lpstr>
      <vt:lpstr>Wpływ wydatków rządowych na popyt globalny</vt:lpstr>
      <vt:lpstr>Prezentacja programu PowerPoint</vt:lpstr>
      <vt:lpstr>Wpływ podatków netto na popyt globalny</vt:lpstr>
      <vt:lpstr>Krańcowa skłonność do konsumpcji  w gospodarce bez i z udziałem państwa</vt:lpstr>
      <vt:lpstr>Wpływ podatków netto na popyt globalny </vt:lpstr>
      <vt:lpstr>Prezentacja programu PowerPoint</vt:lpstr>
      <vt:lpstr>Prezentacja programu PowerPoint</vt:lpstr>
      <vt:lpstr>Mnożnik zrównoważonego budżetu</vt:lpstr>
      <vt:lpstr>Prezentacja programu PowerPoint</vt:lpstr>
      <vt:lpstr>Mnożnik w gospodarce  z udziałem państwa</vt:lpstr>
      <vt:lpstr>Prezentacja programu PowerPoint</vt:lpstr>
      <vt:lpstr>Budżet państwa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Zasady polityki budżetowej</vt:lpstr>
      <vt:lpstr>Prezentacja programu PowerPoint</vt:lpstr>
      <vt:lpstr>Prezentacja programu PowerPoint</vt:lpstr>
      <vt:lpstr>Prezentacja programu PowerPoint</vt:lpstr>
      <vt:lpstr>Stany budżetu</vt:lpstr>
      <vt:lpstr>Prezentacja programu PowerPoint</vt:lpstr>
      <vt:lpstr>Definicja i rodzaje polityki fiskalnej</vt:lpstr>
      <vt:lpstr>Prezentacja programu PowerPoint</vt:lpstr>
      <vt:lpstr>Prezentacja programu PowerPoint</vt:lpstr>
      <vt:lpstr>Automatyczne stabilizatory dochodu narodowego </vt:lpstr>
      <vt:lpstr>Prezentacja programu PowerPoint</vt:lpstr>
      <vt:lpstr>Rodzaje automatycznych stabilizatorów koniunktury</vt:lpstr>
      <vt:lpstr>Prezentacja programu PowerPoint</vt:lpstr>
      <vt:lpstr>Prezentacja programu PowerPoint</vt:lpstr>
      <vt:lpstr>Prezentacja programu PowerPoint</vt:lpstr>
      <vt:lpstr>Aktywna polityka fiskalna – restrykcyjna</vt:lpstr>
      <vt:lpstr>Prezentacja programu PowerPoint</vt:lpstr>
      <vt:lpstr>Prezentacja programu PowerPoint</vt:lpstr>
      <vt:lpstr>Aktywna polityka fiskalna - ekspansywna</vt:lpstr>
      <vt:lpstr>Prezentacja programu PowerPoint</vt:lpstr>
      <vt:lpstr>Prezentacja programu PowerPoint</vt:lpstr>
      <vt:lpstr>Deficyt budżetowy</vt:lpstr>
      <vt:lpstr>Prezentacja programu PowerPoint</vt:lpstr>
      <vt:lpstr>Prezentacja programu PowerPoint</vt:lpstr>
      <vt:lpstr>Prezentacja programu PowerPoint</vt:lpstr>
      <vt:lpstr>Prezentacja programu PowerPoint</vt:lpstr>
      <vt:lpstr>Źródła deficytu budżetowego</vt:lpstr>
      <vt:lpstr>Prezentacja programu PowerPoint</vt:lpstr>
      <vt:lpstr>Finansowanie deficytu budżetowego </vt:lpstr>
      <vt:lpstr>Inne sposoby obniżenia deficytu</vt:lpstr>
      <vt:lpstr>Dług publiczny</vt:lpstr>
      <vt:lpstr>Prezentacja programu PowerPoint</vt:lpstr>
      <vt:lpstr>Prezentacja programu PowerPoint</vt:lpstr>
      <vt:lpstr>Prezentacja programu PowerPoint</vt:lpstr>
      <vt:lpstr>Redukcje długu publicznego</vt:lpstr>
      <vt:lpstr>Prezentacja programu PowerPoint</vt:lpstr>
      <vt:lpstr>Prezentacja programu PowerPoint</vt:lpstr>
      <vt:lpstr>Źródła zadłużenia</vt:lpstr>
      <vt:lpstr>Prezentacja programu PowerPoint</vt:lpstr>
      <vt:lpstr>Przyczyny przyrostu długu publicznego w ostatnich latach</vt:lpstr>
      <vt:lpstr>Bankructwo państwa</vt:lpstr>
      <vt:lpstr>Prezentacja programu PowerPoint</vt:lpstr>
      <vt:lpstr>Wpływ handlu zagranicznego na popyt globalny</vt:lpstr>
      <vt:lpstr>Prezentacja programu PowerPoint</vt:lpstr>
      <vt:lpstr>Prezentacja programu PowerPoint</vt:lpstr>
      <vt:lpstr>Prezentacja programu PowerPoint</vt:lpstr>
      <vt:lpstr>Funkcje eksportu i importu</vt:lpstr>
      <vt:lpstr>X &gt; Z</vt:lpstr>
      <vt:lpstr>Prezentacja programu PowerPoint</vt:lpstr>
      <vt:lpstr>X &lt; Z</vt:lpstr>
      <vt:lpstr>Prezentacja programu PowerPoint</vt:lpstr>
      <vt:lpstr>X = Z</vt:lpstr>
      <vt:lpstr>Prezentacja programu PowerPoint</vt:lpstr>
      <vt:lpstr>Mnożnik w gospodarce otwartej</vt:lpstr>
      <vt:lpstr>Literatura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Determinanty dochodu narodowego - analiza mnożników Keynesa</dc:title>
  <dc:creator>Arteusz</dc:creator>
  <cp:lastModifiedBy>Admin</cp:lastModifiedBy>
  <cp:revision>79</cp:revision>
  <dcterms:created xsi:type="dcterms:W3CDTF">2012-12-13T18:42:34Z</dcterms:created>
  <dcterms:modified xsi:type="dcterms:W3CDTF">2021-11-23T06:15:45Z</dcterms:modified>
</cp:coreProperties>
</file>