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4" r:id="rId19"/>
    <p:sldId id="265" r:id="rId20"/>
    <p:sldId id="266" r:id="rId21"/>
    <p:sldId id="267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9" d="100"/>
          <a:sy n="69" d="100"/>
        </p:scale>
        <p:origin x="-141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5E3525-7DE1-40AE-8F1B-E0EF3F7BE009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2F090-09FA-4A8C-BEDA-07B4CB121F0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771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2F090-09FA-4A8C-BEDA-07B4CB121F01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28596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25077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13778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59742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68F80-6E68-4F89-B63A-EB40D91A593C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4316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CC6F8-FB84-43F3-A912-34530A2C23F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04151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4B346-8929-4820-80D9-2314E06B4DCA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2270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E8921B-F0C9-46CE-9041-485911285483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12715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41369-979F-4FE9-844F-2F7DEC4C1BE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1807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7EFEF-DFC4-47DF-A0A3-BA3821C33338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36361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687A9-E7E0-4A2A-8009-EB8C1B22443B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07003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B80B1-B7CA-4EEE-8754-FA99D65A3079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6070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60255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D309A-6CE3-43AC-B5E3-4C18D8C93199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0390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A4596-AFF7-4078-946E-4B0619C54D62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57209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1D5F4-4458-498C-BF07-2352666A8C6F}" type="slidenum">
              <a:rPr lang="pl-PL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7244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02406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64452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76896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8224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03382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41853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95943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EEE10-1211-4952-BA5E-82034F5DAABA}" type="datetimeFigureOut">
              <a:rPr lang="pl-PL" smtClean="0"/>
              <a:pPr/>
              <a:t>2013-12-09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65212-60B8-4ED7-B19E-951EFCA15D4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53508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9E75BC-9413-4AAF-9789-B8CA0469C872}" type="slidenum">
              <a:rPr lang="pl-PL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3441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Modele konkurencji rynkowej – konkurencja monopolistyczna</a:t>
            </a:r>
            <a:endParaRPr lang="pl-PL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799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</a:rPr>
              <a:t>Założenia do modelu</a:t>
            </a:r>
            <a:endParaRPr lang="pl-PL" b="1" dirty="0">
              <a:solidFill>
                <a:srgbClr val="0070C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pl-PL" dirty="0" smtClean="0"/>
              <a:t>W gałęzi działa bardzo wiele firm.</a:t>
            </a:r>
          </a:p>
          <a:p>
            <a:pPr marL="514350" indent="-514350" algn="just">
              <a:buFont typeface="+mj-lt"/>
              <a:buAutoNum type="arabicPeriod"/>
            </a:pPr>
            <a:endParaRPr lang="pl-PL" dirty="0"/>
          </a:p>
          <a:p>
            <a:pPr marL="514350" indent="-514350" algn="just">
              <a:buFont typeface="+mj-lt"/>
              <a:buAutoNum type="arabicPeriod"/>
            </a:pPr>
            <a:r>
              <a:rPr lang="pl-PL" dirty="0" smtClean="0"/>
              <a:t>Produkty są zróżnicowane.</a:t>
            </a:r>
          </a:p>
          <a:p>
            <a:pPr marL="514350" indent="-514350" algn="just">
              <a:buFont typeface="+mj-lt"/>
              <a:buAutoNum type="arabicPeriod"/>
            </a:pPr>
            <a:endParaRPr lang="pl-PL" dirty="0"/>
          </a:p>
          <a:p>
            <a:pPr marL="514350" indent="-514350" algn="just">
              <a:buFont typeface="+mj-lt"/>
              <a:buAutoNum type="arabicPeriod"/>
            </a:pPr>
            <a:r>
              <a:rPr lang="pl-PL" dirty="0" smtClean="0"/>
              <a:t>Swobodny jest dostęp do gałęzi, a nowi producenci mogą podjąć się wytwarzania bliskich substytutów istniejących produktów.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49958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6632"/>
            <a:ext cx="8229600" cy="6597352"/>
          </a:xfrm>
        </p:spPr>
        <p:txBody>
          <a:bodyPr/>
          <a:lstStyle/>
          <a:p>
            <a:pPr marL="514350" indent="-514350" algn="just">
              <a:buFont typeface="+mj-lt"/>
              <a:buAutoNum type="arabicPeriod" startAt="4"/>
            </a:pPr>
            <a:r>
              <a:rPr lang="pl-PL" sz="2600" dirty="0" smtClean="0"/>
              <a:t>Krzywe popytu i kosztów wszystkich działających firm funkcjonujących w gałęzi są takie same. 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dirty="0" smtClean="0"/>
              <a:t>Jest to założenie dosyć kontrowersyjne i niespójne </a:t>
            </a:r>
            <a:br>
              <a:rPr lang="pl-PL" sz="2600" dirty="0" smtClean="0"/>
            </a:br>
            <a:r>
              <a:rPr lang="pl-PL" sz="2600" dirty="0" smtClean="0"/>
              <a:t>z założeniem o heterogeniczności produktów. 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b="1" dirty="0" err="1" smtClean="0">
                <a:solidFill>
                  <a:srgbClr val="0070C0"/>
                </a:solidFill>
              </a:rPr>
              <a:t>Chamberlin</a:t>
            </a:r>
            <a:r>
              <a:rPr lang="pl-PL" sz="2600" b="1" dirty="0" smtClean="0">
                <a:solidFill>
                  <a:srgbClr val="0070C0"/>
                </a:solidFill>
              </a:rPr>
              <a:t> przeprowadził analizę w dwóch etapach</a:t>
            </a:r>
            <a:r>
              <a:rPr lang="pl-PL" sz="2600" dirty="0" smtClean="0"/>
              <a:t>. </a:t>
            </a:r>
            <a:r>
              <a:rPr lang="pl-PL" sz="2600" b="1" dirty="0" smtClean="0">
                <a:solidFill>
                  <a:srgbClr val="FF0000"/>
                </a:solidFill>
              </a:rPr>
              <a:t>W pierwszym </a:t>
            </a:r>
            <a:r>
              <a:rPr lang="pl-PL" sz="2600" dirty="0" smtClean="0"/>
              <a:t>skupił się na dostosowaniach w zakresie cen i ilości produktów, traktując produkt jako dany. 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b="1" dirty="0">
                <a:solidFill>
                  <a:srgbClr val="FF0000"/>
                </a:solidFill>
              </a:rPr>
              <a:t>W drugim etapie </a:t>
            </a:r>
            <a:r>
              <a:rPr lang="pl-PL" sz="2600" dirty="0" smtClean="0"/>
              <a:t>zwrócił uwagę na kwestię zróżnicowania, zakładając, że cena produktu jest stała. </a:t>
            </a:r>
            <a:endParaRPr lang="pl-PL" sz="2600" dirty="0"/>
          </a:p>
        </p:txBody>
      </p:sp>
    </p:spTree>
    <p:extLst>
      <p:ext uri="{BB962C8B-B14F-4D97-AF65-F5344CB8AC3E}">
        <p14:creationId xmlns="" xmlns:p14="http://schemas.microsoft.com/office/powerpoint/2010/main" val="803356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Popyt na produkty danej gałęzi jest dzielony równomiernie na każdą z firm.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Krzywa, która pokazuje ile produktów może sprzedać dana firma przy określonej cenie </a:t>
            </a:r>
            <a:br>
              <a:rPr lang="pl-PL" dirty="0" smtClean="0"/>
            </a:br>
            <a:r>
              <a:rPr lang="pl-PL" dirty="0" smtClean="0"/>
              <a:t>w obiektywnych warunkach rynkowych nazywana jest </a:t>
            </a:r>
            <a:r>
              <a:rPr lang="pl-PL" b="1" dirty="0" smtClean="0">
                <a:solidFill>
                  <a:srgbClr val="FF0000"/>
                </a:solidFill>
              </a:rPr>
              <a:t>obiektywną krzywą popytu </a:t>
            </a:r>
            <a:r>
              <a:rPr lang="pl-PL" dirty="0" smtClean="0"/>
              <a:t>(d</a:t>
            </a:r>
            <a:r>
              <a:rPr lang="pl-PL" baseline="-25000" dirty="0" smtClean="0"/>
              <a:t>o</a:t>
            </a:r>
            <a:r>
              <a:rPr lang="pl-PL" dirty="0" smtClean="0"/>
              <a:t>).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Nachylenie tej krzywej jest takie samo jak nachylenie funkcji popytu dla całej gałęzi.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69878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Firma jednak inaczej postrzega swój popyt, gdyż zakłada, że obniżenie ceny w celu zwiększenia sprzedaży nie spowoduje reakcji innych przedsiębiorstw.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Popyt zakładany przez firmy pozwala wyznaczyć </a:t>
            </a:r>
            <a:r>
              <a:rPr lang="pl-PL" b="1" dirty="0" smtClean="0">
                <a:solidFill>
                  <a:srgbClr val="FF0000"/>
                </a:solidFill>
              </a:rPr>
              <a:t>postrzeganą przez firmę krzywą popytu </a:t>
            </a:r>
            <a:r>
              <a:rPr lang="pl-PL" dirty="0" smtClean="0"/>
              <a:t>(</a:t>
            </a:r>
            <a:r>
              <a:rPr lang="pl-PL" dirty="0" err="1" smtClean="0"/>
              <a:t>d</a:t>
            </a:r>
            <a:r>
              <a:rPr lang="pl-PL" baseline="-25000" dirty="0" err="1" smtClean="0"/>
              <a:t>p</a:t>
            </a:r>
            <a:r>
              <a:rPr lang="pl-PL" dirty="0" smtClean="0"/>
              <a:t>). </a:t>
            </a:r>
            <a:r>
              <a:rPr lang="pl-PL" b="1" dirty="0" smtClean="0">
                <a:solidFill>
                  <a:schemeClr val="accent2"/>
                </a:solidFill>
              </a:rPr>
              <a:t>Jest ona bardziej elastyczna od obiektywnej krzywej popytu</a:t>
            </a:r>
            <a:r>
              <a:rPr lang="pl-PL" dirty="0" smtClean="0"/>
              <a:t>. 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016527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39952" y="188640"/>
            <a:ext cx="4546848" cy="6336704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Ze względu na to, że funkcja </a:t>
            </a:r>
            <a:r>
              <a:rPr lang="pl-PL" sz="2800" dirty="0" err="1" smtClean="0"/>
              <a:t>d</a:t>
            </a:r>
            <a:r>
              <a:rPr lang="pl-PL" sz="2800" baseline="-25000" dirty="0" err="1" smtClean="0"/>
              <a:t>p</a:t>
            </a:r>
            <a:r>
              <a:rPr lang="pl-PL" sz="2800" dirty="0" smtClean="0"/>
              <a:t> jest bardziej elastyczna niż d</a:t>
            </a:r>
            <a:r>
              <a:rPr lang="pl-PL" sz="2800" baseline="-25000" dirty="0" smtClean="0"/>
              <a:t>o</a:t>
            </a:r>
            <a:r>
              <a:rPr lang="pl-PL" sz="2800" dirty="0" smtClean="0"/>
              <a:t> spadek ceny z p</a:t>
            </a:r>
            <a:r>
              <a:rPr lang="pl-PL" sz="2800" baseline="-25000" dirty="0"/>
              <a:t>0</a:t>
            </a:r>
            <a:r>
              <a:rPr lang="pl-PL" sz="2800" dirty="0" smtClean="0"/>
              <a:t> do p</a:t>
            </a:r>
            <a:r>
              <a:rPr lang="pl-PL" sz="2800" baseline="-25000" dirty="0"/>
              <a:t>1</a:t>
            </a:r>
            <a:r>
              <a:rPr lang="pl-PL" sz="2800" dirty="0" smtClean="0"/>
              <a:t> wywoła </a:t>
            </a:r>
            <a:br>
              <a:rPr lang="pl-PL" sz="2800" dirty="0" smtClean="0"/>
            </a:br>
            <a:r>
              <a:rPr lang="pl-PL" sz="2800" dirty="0" smtClean="0"/>
              <a:t>w rzeczywistości mniejszy wzrost popytu (tylko z q</a:t>
            </a:r>
            <a:r>
              <a:rPr lang="pl-PL" sz="2800" baseline="-25000" dirty="0" smtClean="0"/>
              <a:t>0</a:t>
            </a:r>
            <a:r>
              <a:rPr lang="pl-PL" sz="2800" dirty="0" smtClean="0"/>
              <a:t> do q</a:t>
            </a:r>
            <a:r>
              <a:rPr lang="pl-PL" sz="2800" baseline="-25000" dirty="0" smtClean="0"/>
              <a:t>1</a:t>
            </a:r>
            <a:r>
              <a:rPr lang="pl-PL" sz="2800" dirty="0" smtClean="0"/>
              <a:t> a nie do q</a:t>
            </a:r>
            <a:r>
              <a:rPr lang="pl-PL" sz="2800" baseline="-25000" dirty="0" smtClean="0"/>
              <a:t>2</a:t>
            </a:r>
            <a:r>
              <a:rPr lang="pl-PL" sz="2800" dirty="0" smtClean="0"/>
              <a:t>).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Dzieje się tak dlatego, gdyż pozostałe firmy także obniżają cenę do p</a:t>
            </a:r>
            <a:r>
              <a:rPr lang="pl-PL" sz="2800" baseline="-25000" dirty="0"/>
              <a:t>1</a:t>
            </a:r>
            <a:r>
              <a:rPr lang="pl-PL" sz="2800" dirty="0" smtClean="0"/>
              <a:t>. Krzywa </a:t>
            </a:r>
            <a:r>
              <a:rPr lang="pl-PL" sz="2800" dirty="0" err="1" smtClean="0"/>
              <a:t>d</a:t>
            </a:r>
            <a:r>
              <a:rPr lang="pl-PL" sz="2800" baseline="-25000" dirty="0" err="1" smtClean="0"/>
              <a:t>p</a:t>
            </a:r>
            <a:r>
              <a:rPr lang="pl-PL" sz="2800" dirty="0" smtClean="0"/>
              <a:t> przesunie się równolegle i przetnie </a:t>
            </a:r>
            <a:br>
              <a:rPr lang="pl-PL" sz="2800" dirty="0" smtClean="0"/>
            </a:br>
            <a:r>
              <a:rPr lang="pl-PL" sz="2800" dirty="0" smtClean="0"/>
              <a:t>z funkcją d</a:t>
            </a:r>
            <a:r>
              <a:rPr lang="pl-PL" sz="2800" baseline="-25000" dirty="0" smtClean="0"/>
              <a:t>o</a:t>
            </a:r>
            <a:r>
              <a:rPr lang="pl-PL" sz="2800" dirty="0" smtClean="0"/>
              <a:t> w punkcie B.</a:t>
            </a:r>
            <a:endParaRPr lang="pl-PL" sz="28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 flipV="1">
            <a:off x="611560" y="2708920"/>
            <a:ext cx="2078" cy="276649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611560" y="5475419"/>
            <a:ext cx="252028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2411760" y="5589240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9" name="pole tekstowe 8"/>
          <p:cNvSpPr txBox="1"/>
          <p:nvPr/>
        </p:nvSpPr>
        <p:spPr>
          <a:xfrm rot="16200000">
            <a:off x="-651864" y="3018086"/>
            <a:ext cx="16201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/>
              <a:t>c</a:t>
            </a:r>
            <a:r>
              <a:rPr lang="pl-PL" sz="1000" dirty="0" smtClean="0"/>
              <a:t>ena, utarg, koszt</a:t>
            </a:r>
            <a:endParaRPr lang="pl-PL" sz="1000" dirty="0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611560" y="3429000"/>
            <a:ext cx="1584176" cy="15841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oliniowy 12"/>
          <p:cNvCxnSpPr/>
          <p:nvPr/>
        </p:nvCxnSpPr>
        <p:spPr>
          <a:xfrm>
            <a:off x="611560" y="3951287"/>
            <a:ext cx="2268252" cy="773857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e tekstowe 13"/>
          <p:cNvSpPr txBox="1"/>
          <p:nvPr/>
        </p:nvSpPr>
        <p:spPr>
          <a:xfrm>
            <a:off x="2773878" y="4469413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err="1" smtClean="0">
                <a:solidFill>
                  <a:srgbClr val="00B050"/>
                </a:solidFill>
              </a:rPr>
              <a:t>d</a:t>
            </a:r>
            <a:r>
              <a:rPr lang="pl-PL" sz="1000" b="1" baseline="-25000" dirty="0" err="1" smtClean="0">
                <a:solidFill>
                  <a:srgbClr val="00B050"/>
                </a:solidFill>
              </a:rPr>
              <a:t>p</a:t>
            </a:r>
            <a:endParaRPr lang="pl-PL" sz="1000" b="1" baseline="-25000" dirty="0">
              <a:solidFill>
                <a:srgbClr val="00B050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2195736" y="4838744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d</a:t>
            </a:r>
            <a:r>
              <a:rPr lang="pl-PL" sz="1000" b="1" baseline="-25000" dirty="0" smtClean="0">
                <a:solidFill>
                  <a:srgbClr val="FF0000"/>
                </a:solidFill>
              </a:rPr>
              <a:t>o</a:t>
            </a:r>
            <a:endParaRPr lang="pl-PL" sz="1000" b="1" baseline="-25000" dirty="0">
              <a:solidFill>
                <a:srgbClr val="FF0000"/>
              </a:solidFill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1361111" y="4172863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8" name="Łącznik prostoliniowy 17"/>
          <p:cNvCxnSpPr>
            <a:stCxn id="16" idx="0"/>
          </p:cNvCxnSpPr>
          <p:nvPr/>
        </p:nvCxnSpPr>
        <p:spPr>
          <a:xfrm>
            <a:off x="1398154" y="4172863"/>
            <a:ext cx="0" cy="1302556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Łącznik prostoliniowy 19"/>
          <p:cNvCxnSpPr/>
          <p:nvPr/>
        </p:nvCxnSpPr>
        <p:spPr>
          <a:xfrm flipH="1">
            <a:off x="611560" y="4222925"/>
            <a:ext cx="786594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oliniowy 21"/>
          <p:cNvCxnSpPr/>
          <p:nvPr/>
        </p:nvCxnSpPr>
        <p:spPr>
          <a:xfrm>
            <a:off x="611560" y="4338215"/>
            <a:ext cx="1134126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>
            <a:off x="1528616" y="4346587"/>
            <a:ext cx="14248" cy="112194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Łącznik prostoliniowy 25"/>
          <p:cNvCxnSpPr/>
          <p:nvPr/>
        </p:nvCxnSpPr>
        <p:spPr>
          <a:xfrm>
            <a:off x="1745686" y="4338215"/>
            <a:ext cx="9962" cy="111892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a 26"/>
          <p:cNvSpPr/>
          <p:nvPr/>
        </p:nvSpPr>
        <p:spPr>
          <a:xfrm>
            <a:off x="1481360" y="4299524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8" name="Elipsa 27"/>
          <p:cNvSpPr/>
          <p:nvPr/>
        </p:nvSpPr>
        <p:spPr>
          <a:xfrm>
            <a:off x="1708643" y="4302211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9" name="pole tekstowe 28"/>
          <p:cNvSpPr txBox="1"/>
          <p:nvPr/>
        </p:nvSpPr>
        <p:spPr>
          <a:xfrm>
            <a:off x="1205355" y="5466129"/>
            <a:ext cx="33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0" name="pole tekstowe 29"/>
          <p:cNvSpPr txBox="1"/>
          <p:nvPr/>
        </p:nvSpPr>
        <p:spPr>
          <a:xfrm>
            <a:off x="1365875" y="5466129"/>
            <a:ext cx="33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31" name="pole tekstowe 30"/>
          <p:cNvSpPr txBox="1"/>
          <p:nvPr/>
        </p:nvSpPr>
        <p:spPr>
          <a:xfrm>
            <a:off x="1579820" y="5466128"/>
            <a:ext cx="33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2</a:t>
            </a:r>
            <a:endParaRPr lang="pl-PL" sz="1000" baseline="-25000" dirty="0"/>
          </a:p>
        </p:txBody>
      </p:sp>
      <p:sp>
        <p:nvSpPr>
          <p:cNvPr id="32" name="pole tekstowe 31"/>
          <p:cNvSpPr txBox="1"/>
          <p:nvPr/>
        </p:nvSpPr>
        <p:spPr>
          <a:xfrm>
            <a:off x="323528" y="4106734"/>
            <a:ext cx="33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33" name="pole tekstowe 32"/>
          <p:cNvSpPr txBox="1"/>
          <p:nvPr/>
        </p:nvSpPr>
        <p:spPr>
          <a:xfrm>
            <a:off x="327805" y="4251108"/>
            <a:ext cx="33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34" name="pole tekstowe 33"/>
          <p:cNvSpPr txBox="1"/>
          <p:nvPr/>
        </p:nvSpPr>
        <p:spPr>
          <a:xfrm>
            <a:off x="1275442" y="3951287"/>
            <a:ext cx="324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35" name="pole tekstowe 34"/>
          <p:cNvSpPr txBox="1"/>
          <p:nvPr/>
        </p:nvSpPr>
        <p:spPr>
          <a:xfrm>
            <a:off x="1319342" y="4305193"/>
            <a:ext cx="324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  <p:sp>
        <p:nvSpPr>
          <p:cNvPr id="36" name="pole tekstowe 35"/>
          <p:cNvSpPr txBox="1"/>
          <p:nvPr/>
        </p:nvSpPr>
        <p:spPr>
          <a:xfrm>
            <a:off x="1684268" y="4142271"/>
            <a:ext cx="324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</a:t>
            </a:r>
            <a:endParaRPr lang="pl-PL" sz="1000" dirty="0"/>
          </a:p>
        </p:txBody>
      </p:sp>
      <p:cxnSp>
        <p:nvCxnSpPr>
          <p:cNvPr id="4" name="Łącznik prostoliniowy 3"/>
          <p:cNvCxnSpPr/>
          <p:nvPr/>
        </p:nvCxnSpPr>
        <p:spPr>
          <a:xfrm>
            <a:off x="611560" y="3951287"/>
            <a:ext cx="1260140" cy="1277911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pole tekstowe 11"/>
          <p:cNvSpPr txBox="1"/>
          <p:nvPr/>
        </p:nvSpPr>
        <p:spPr>
          <a:xfrm>
            <a:off x="1846286" y="5065074"/>
            <a:ext cx="5294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err="1" smtClean="0">
                <a:solidFill>
                  <a:srgbClr val="00B050"/>
                </a:solidFill>
              </a:rPr>
              <a:t>MR</a:t>
            </a:r>
            <a:r>
              <a:rPr lang="pl-PL" sz="1000" b="1" baseline="-25000" dirty="0" err="1" smtClean="0">
                <a:solidFill>
                  <a:srgbClr val="00B050"/>
                </a:solidFill>
              </a:rPr>
              <a:t>p</a:t>
            </a:r>
            <a:endParaRPr lang="pl-PL" sz="1000" b="1" baseline="-25000" dirty="0">
              <a:solidFill>
                <a:srgbClr val="00B050"/>
              </a:solidFill>
            </a:endParaRPr>
          </a:p>
        </p:txBody>
      </p:sp>
      <p:sp>
        <p:nvSpPr>
          <p:cNvPr id="17" name="Dowolny kształt 16"/>
          <p:cNvSpPr/>
          <p:nvPr/>
        </p:nvSpPr>
        <p:spPr>
          <a:xfrm>
            <a:off x="875282" y="4049777"/>
            <a:ext cx="1587399" cy="1179421"/>
          </a:xfrm>
          <a:custGeom>
            <a:avLst/>
            <a:gdLst>
              <a:gd name="connsiteX0" fmla="*/ 0 w 1587399"/>
              <a:gd name="connsiteY0" fmla="*/ 1038759 h 1179421"/>
              <a:gd name="connsiteX1" fmla="*/ 833933 w 1587399"/>
              <a:gd name="connsiteY1" fmla="*/ 1089965 h 1179421"/>
              <a:gd name="connsiteX2" fmla="*/ 1587399 w 1587399"/>
              <a:gd name="connsiteY2" fmla="*/ 0 h 1179421"/>
              <a:gd name="connsiteX3" fmla="*/ 1587399 w 1587399"/>
              <a:gd name="connsiteY3" fmla="*/ 0 h 1179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7399" h="1179421">
                <a:moveTo>
                  <a:pt x="0" y="1038759"/>
                </a:moveTo>
                <a:cubicBezTo>
                  <a:pt x="284683" y="1150925"/>
                  <a:pt x="569367" y="1263091"/>
                  <a:pt x="833933" y="1089965"/>
                </a:cubicBezTo>
                <a:cubicBezTo>
                  <a:pt x="1098499" y="916839"/>
                  <a:pt x="1587399" y="0"/>
                  <a:pt x="1587399" y="0"/>
                </a:cubicBezTo>
                <a:lnTo>
                  <a:pt x="1587399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Elipsa 44"/>
          <p:cNvSpPr/>
          <p:nvPr/>
        </p:nvSpPr>
        <p:spPr>
          <a:xfrm>
            <a:off x="1718605" y="5065074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ole tekstowe 46"/>
          <p:cNvSpPr txBox="1"/>
          <p:nvPr/>
        </p:nvSpPr>
        <p:spPr>
          <a:xfrm>
            <a:off x="1683226" y="4818853"/>
            <a:ext cx="3240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</a:t>
            </a:r>
            <a:endParaRPr lang="pl-PL" sz="1000" dirty="0"/>
          </a:p>
        </p:txBody>
      </p:sp>
      <p:sp>
        <p:nvSpPr>
          <p:cNvPr id="48" name="pole tekstowe 47"/>
          <p:cNvSpPr txBox="1"/>
          <p:nvPr/>
        </p:nvSpPr>
        <p:spPr>
          <a:xfrm>
            <a:off x="2231740" y="3803556"/>
            <a:ext cx="5421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MC</a:t>
            </a:r>
            <a:endParaRPr lang="pl-PL" sz="1000" dirty="0"/>
          </a:p>
        </p:txBody>
      </p:sp>
    </p:spTree>
    <p:extLst>
      <p:ext uri="{BB962C8B-B14F-4D97-AF65-F5344CB8AC3E}">
        <p14:creationId xmlns="" xmlns:p14="http://schemas.microsoft.com/office/powerpoint/2010/main" val="2193184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336704"/>
          </a:xfrm>
        </p:spPr>
        <p:txBody>
          <a:bodyPr/>
          <a:lstStyle/>
          <a:p>
            <a:pPr marL="0" indent="0" algn="just">
              <a:buNone/>
            </a:pPr>
            <a:r>
              <a:rPr lang="pl-PL" sz="3000" b="1" dirty="0" smtClean="0">
                <a:solidFill>
                  <a:srgbClr val="0070C0"/>
                </a:solidFill>
              </a:rPr>
              <a:t>W analizie punktem wyjściowym jest punkt A</a:t>
            </a:r>
            <a:r>
              <a:rPr lang="pl-PL" sz="3000" dirty="0" smtClean="0"/>
              <a:t>, w którym przecina się popyt obiektywny </a:t>
            </a:r>
            <a:br>
              <a:rPr lang="pl-PL" sz="3000" dirty="0" smtClean="0"/>
            </a:br>
            <a:r>
              <a:rPr lang="pl-PL" sz="3000" dirty="0" smtClean="0"/>
              <a:t>z popytem postrzeganym. Cena wynosi p</a:t>
            </a:r>
            <a:r>
              <a:rPr lang="pl-PL" sz="3000" baseline="-25000" dirty="0" smtClean="0"/>
              <a:t>0</a:t>
            </a:r>
            <a:r>
              <a:rPr lang="pl-PL" sz="3000" dirty="0" smtClean="0"/>
              <a:t>, natomiast wielkość produkcji q</a:t>
            </a:r>
            <a:r>
              <a:rPr lang="pl-PL" sz="3000" baseline="-25000" dirty="0" smtClean="0"/>
              <a:t>0</a:t>
            </a:r>
            <a:r>
              <a:rPr lang="pl-PL" sz="3000" dirty="0" smtClean="0"/>
              <a:t>.</a:t>
            </a:r>
          </a:p>
          <a:p>
            <a:pPr marL="0" indent="0" algn="just">
              <a:buNone/>
            </a:pPr>
            <a:endParaRPr lang="pl-PL" sz="3000" dirty="0"/>
          </a:p>
          <a:p>
            <a:pPr marL="0" indent="0" algn="just">
              <a:buNone/>
            </a:pPr>
            <a:r>
              <a:rPr lang="pl-PL" sz="3000" dirty="0" smtClean="0"/>
              <a:t>Firma, która maksymalizuje zysk będzie obniżać cenę (do p</a:t>
            </a:r>
            <a:r>
              <a:rPr lang="pl-PL" sz="3000" baseline="-25000" dirty="0" smtClean="0"/>
              <a:t>1</a:t>
            </a:r>
            <a:r>
              <a:rPr lang="pl-PL" sz="3000" dirty="0" smtClean="0"/>
              <a:t>) i będzie chciała zwiększyć produkcję do q</a:t>
            </a:r>
            <a:r>
              <a:rPr lang="pl-PL" sz="3000" baseline="-25000" dirty="0" smtClean="0"/>
              <a:t>2</a:t>
            </a:r>
            <a:r>
              <a:rPr lang="pl-PL" sz="3000" dirty="0" smtClean="0"/>
              <a:t> (przecięcie MC z </a:t>
            </a:r>
            <a:r>
              <a:rPr lang="pl-PL" sz="3000" dirty="0" err="1" smtClean="0"/>
              <a:t>MR</a:t>
            </a:r>
            <a:r>
              <a:rPr lang="pl-PL" sz="3000" baseline="-25000" dirty="0" err="1"/>
              <a:t>p</a:t>
            </a:r>
            <a:r>
              <a:rPr lang="pl-PL" sz="3000" dirty="0" smtClean="0"/>
              <a:t>). </a:t>
            </a:r>
          </a:p>
          <a:p>
            <a:pPr marL="0" indent="0" algn="just">
              <a:buNone/>
            </a:pPr>
            <a:endParaRPr lang="pl-PL" sz="3000" dirty="0"/>
          </a:p>
          <a:p>
            <a:pPr marL="0" indent="0" algn="just">
              <a:buNone/>
            </a:pPr>
            <a:r>
              <a:rPr lang="pl-PL" sz="3000" dirty="0" smtClean="0"/>
              <a:t>Po obniżce ceny produkcja wyniesie  jednak q</a:t>
            </a:r>
            <a:r>
              <a:rPr lang="pl-PL" sz="3000" baseline="-25000" dirty="0" smtClean="0"/>
              <a:t>1</a:t>
            </a:r>
            <a:r>
              <a:rPr lang="pl-PL" sz="3000" dirty="0" smtClean="0"/>
              <a:t>, ponieważ inne firmy także obniżą cenę do p</a:t>
            </a:r>
            <a:r>
              <a:rPr lang="pl-PL" sz="3000" baseline="-25000" dirty="0"/>
              <a:t>1</a:t>
            </a:r>
            <a:r>
              <a:rPr lang="pl-PL" sz="3000" dirty="0" smtClean="0"/>
              <a:t>. </a:t>
            </a:r>
            <a:endParaRPr lang="pl-PL" sz="3000" dirty="0"/>
          </a:p>
        </p:txBody>
      </p:sp>
    </p:spTree>
    <p:extLst>
      <p:ext uri="{BB962C8B-B14F-4D97-AF65-F5344CB8AC3E}">
        <p14:creationId xmlns="" xmlns:p14="http://schemas.microsoft.com/office/powerpoint/2010/main" val="1085858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r>
              <a:rPr lang="pl-PL" sz="2400" dirty="0" smtClean="0"/>
              <a:t>Po obniżeniu ceny przez wszystkie firmy do p</a:t>
            </a:r>
            <a:r>
              <a:rPr lang="pl-PL" sz="2400" baseline="-25000" dirty="0" smtClean="0"/>
              <a:t>1</a:t>
            </a:r>
            <a:r>
              <a:rPr lang="pl-PL" sz="2400" dirty="0" smtClean="0"/>
              <a:t> obniżeniu również ulega krzywa popytu postrzeganego i przetnie punkt B.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 smtClean="0"/>
              <a:t>Przesunie się także w dół krzywa </a:t>
            </a:r>
            <a:r>
              <a:rPr lang="pl-PL" sz="2400" dirty="0" err="1" smtClean="0"/>
              <a:t>MR</a:t>
            </a:r>
            <a:r>
              <a:rPr lang="pl-PL" sz="2400" baseline="-25000" dirty="0" err="1"/>
              <a:t>p</a:t>
            </a:r>
            <a:r>
              <a:rPr lang="pl-PL" sz="2400" dirty="0"/>
              <a:t> </a:t>
            </a:r>
            <a:r>
              <a:rPr lang="pl-PL" sz="2400" dirty="0" smtClean="0"/>
              <a:t>i po kolejnej obniżce ceny przez firmę wyznaczy ona nową wielkość produkcji, którą będzie chciało wytwarzać przedsiębiorstwo.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Równowaga krótkookresowa ustali się wtedy, gdy wszystkie firmy dojdą do wniosku, że nie ma sensu obniżać cen </a:t>
            </a:r>
            <a:r>
              <a:rPr lang="pl-PL" sz="2400" dirty="0" smtClean="0"/>
              <a:t>(punkt A na kolejnym wykresie, cena P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 </a:t>
            </a:r>
            <a:br>
              <a:rPr lang="pl-PL" sz="2400" dirty="0" smtClean="0"/>
            </a:br>
            <a:r>
              <a:rPr lang="pl-PL" sz="2400" dirty="0" smtClean="0"/>
              <a:t>i produkcja Q</a:t>
            </a:r>
            <a:r>
              <a:rPr lang="pl-PL" sz="2400" baseline="-25000" dirty="0" smtClean="0"/>
              <a:t>0</a:t>
            </a:r>
            <a:r>
              <a:rPr lang="pl-PL" sz="2400" dirty="0" smtClean="0"/>
              <a:t>). </a:t>
            </a:r>
            <a:endParaRPr lang="pl-PL" sz="2400" dirty="0"/>
          </a:p>
        </p:txBody>
      </p:sp>
    </p:spTree>
    <p:extLst>
      <p:ext uri="{BB962C8B-B14F-4D97-AF65-F5344CB8AC3E}">
        <p14:creationId xmlns="" xmlns:p14="http://schemas.microsoft.com/office/powerpoint/2010/main" val="21624089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b="1" dirty="0" smtClean="0">
                <a:solidFill>
                  <a:schemeClr val="accent2"/>
                </a:solidFill>
              </a:rPr>
              <a:t>Krzywa popytu gałęzi przedstawia zapotrzebowanie konsumentów przy każdej </a:t>
            </a:r>
            <a:br>
              <a:rPr lang="pl-PL" sz="2800" b="1" dirty="0" smtClean="0">
                <a:solidFill>
                  <a:schemeClr val="accent2"/>
                </a:solidFill>
              </a:rPr>
            </a:br>
            <a:r>
              <a:rPr lang="pl-PL" sz="2800" b="1" dirty="0" smtClean="0">
                <a:solidFill>
                  <a:schemeClr val="accent2"/>
                </a:solidFill>
              </a:rPr>
              <a:t>z cen, w sytuacji, gdy każdy dostawca żąda tej samej ceny.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Przesunięcie krzywej popytu dla gałęzi przesuwa również krzywą popytu każdego z przedsiębiorstw.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Przy danej krzywej popytu gałęzi wzrost liczby przedsiębiorstw przesuwa funkcję popytu każdego z nich w lewą stroną, zaś spadek – w prawą.</a:t>
            </a:r>
            <a:endParaRPr lang="pl-PL" sz="2800" dirty="0"/>
          </a:p>
        </p:txBody>
      </p:sp>
    </p:spTree>
    <p:extLst>
      <p:ext uri="{BB962C8B-B14F-4D97-AF65-F5344CB8AC3E}">
        <p14:creationId xmlns="" xmlns:p14="http://schemas.microsoft.com/office/powerpoint/2010/main" val="4043890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44008" y="260648"/>
            <a:ext cx="4042792" cy="6408712"/>
          </a:xfrm>
        </p:spPr>
        <p:txBody>
          <a:bodyPr/>
          <a:lstStyle/>
          <a:p>
            <a:pPr marL="0" indent="0">
              <a:buNone/>
            </a:pPr>
            <a:r>
              <a:rPr lang="pl-PL" sz="2200" b="1" dirty="0" smtClean="0">
                <a:solidFill>
                  <a:srgbClr val="FF0000"/>
                </a:solidFill>
              </a:rPr>
              <a:t>W krótkim okresie </a:t>
            </a:r>
            <a:r>
              <a:rPr lang="pl-PL" sz="2200" dirty="0" smtClean="0"/>
              <a:t>krzywa popytu na produkty przedsiębiorstwa kształtuje się </a:t>
            </a:r>
            <a:br>
              <a:rPr lang="pl-PL" sz="2200" dirty="0" smtClean="0"/>
            </a:br>
            <a:r>
              <a:rPr lang="pl-PL" sz="2200" dirty="0" smtClean="0"/>
              <a:t>w położeniu D</a:t>
            </a:r>
            <a:r>
              <a:rPr lang="pl-PL" sz="2200" baseline="-25000" dirty="0" smtClean="0"/>
              <a:t>0</a:t>
            </a:r>
            <a:r>
              <a:rPr lang="pl-PL" sz="2200" dirty="0" smtClean="0"/>
              <a:t>, natomiast utargu krańcowego </a:t>
            </a:r>
            <a:br>
              <a:rPr lang="pl-PL" sz="2200" dirty="0" smtClean="0"/>
            </a:br>
            <a:r>
              <a:rPr lang="pl-PL" sz="2200" dirty="0" smtClean="0"/>
              <a:t>w położeniu MR</a:t>
            </a:r>
            <a:r>
              <a:rPr lang="pl-PL" sz="2200" baseline="-25000" dirty="0"/>
              <a:t>0</a:t>
            </a:r>
            <a:r>
              <a:rPr lang="pl-PL" sz="2200" dirty="0" smtClean="0"/>
              <a:t>.</a:t>
            </a:r>
          </a:p>
          <a:p>
            <a:pPr marL="0" indent="0">
              <a:buNone/>
            </a:pPr>
            <a:endParaRPr lang="pl-PL" sz="2200" dirty="0"/>
          </a:p>
          <a:p>
            <a:pPr marL="0" indent="0">
              <a:buNone/>
            </a:pPr>
            <a:r>
              <a:rPr lang="pl-PL" sz="2200" b="1" dirty="0" smtClean="0">
                <a:solidFill>
                  <a:srgbClr val="0070C0"/>
                </a:solidFill>
              </a:rPr>
              <a:t>Optimum ekonomiczne </a:t>
            </a:r>
            <a:r>
              <a:rPr lang="pl-PL" sz="2200" dirty="0" smtClean="0"/>
              <a:t>zostaje wyznaczone dla wielkości produkcji Q</a:t>
            </a:r>
            <a:r>
              <a:rPr lang="pl-PL" sz="2200" baseline="-25000" dirty="0"/>
              <a:t>0</a:t>
            </a:r>
            <a:r>
              <a:rPr lang="pl-PL" sz="2200" dirty="0" smtClean="0"/>
              <a:t>, przy cenie p</a:t>
            </a:r>
            <a:r>
              <a:rPr lang="pl-PL" sz="2200" baseline="-25000" dirty="0"/>
              <a:t>0</a:t>
            </a:r>
            <a:r>
              <a:rPr lang="pl-PL" sz="2200" dirty="0" smtClean="0"/>
              <a:t>.</a:t>
            </a:r>
          </a:p>
          <a:p>
            <a:pPr marL="0" indent="0">
              <a:buNone/>
            </a:pPr>
            <a:endParaRPr lang="pl-PL" sz="2200" dirty="0"/>
          </a:p>
          <a:p>
            <a:pPr marL="0" indent="0">
              <a:buNone/>
            </a:pPr>
            <a:r>
              <a:rPr lang="pl-PL" sz="2200" dirty="0" smtClean="0"/>
              <a:t>Cena p</a:t>
            </a:r>
            <a:r>
              <a:rPr lang="pl-PL" sz="2200" baseline="-25000" dirty="0" smtClean="0"/>
              <a:t>0</a:t>
            </a:r>
            <a:r>
              <a:rPr lang="pl-PL" sz="2200" dirty="0" smtClean="0"/>
              <a:t> jest wyższa od kosztu przeciętnego AC</a:t>
            </a:r>
            <a:r>
              <a:rPr lang="pl-PL" sz="2200" baseline="-25000" dirty="0"/>
              <a:t>0</a:t>
            </a:r>
            <a:r>
              <a:rPr lang="pl-PL" sz="2200" dirty="0" smtClean="0"/>
              <a:t>, </a:t>
            </a:r>
            <a:r>
              <a:rPr lang="pl-PL" sz="2200" b="1" dirty="0" smtClean="0">
                <a:solidFill>
                  <a:srgbClr val="0070C0"/>
                </a:solidFill>
              </a:rPr>
              <a:t>przedsiębiorstwo osiąga zysk </a:t>
            </a:r>
            <a:r>
              <a:rPr lang="pl-PL" sz="2200" b="1" dirty="0" err="1" smtClean="0">
                <a:solidFill>
                  <a:srgbClr val="0070C0"/>
                </a:solidFill>
              </a:rPr>
              <a:t>ponadnormalny</a:t>
            </a:r>
            <a:r>
              <a:rPr lang="pl-PL" sz="2200" b="1" dirty="0" smtClean="0">
                <a:solidFill>
                  <a:srgbClr val="0070C0"/>
                </a:solidFill>
              </a:rPr>
              <a:t> </a:t>
            </a:r>
            <a:br>
              <a:rPr lang="pl-PL" sz="2200" b="1" dirty="0" smtClean="0">
                <a:solidFill>
                  <a:srgbClr val="0070C0"/>
                </a:solidFill>
              </a:rPr>
            </a:br>
            <a:r>
              <a:rPr lang="pl-PL" sz="2200" b="1" dirty="0" smtClean="0">
                <a:solidFill>
                  <a:srgbClr val="0070C0"/>
                </a:solidFill>
              </a:rPr>
              <a:t>i pozostaje w gałęzi.</a:t>
            </a:r>
            <a:endParaRPr lang="pl-PL" sz="2200" b="1" dirty="0">
              <a:solidFill>
                <a:srgbClr val="0070C0"/>
              </a:solidFill>
            </a:endParaRP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683568" y="2348880"/>
            <a:ext cx="0" cy="309634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683568" y="5445224"/>
            <a:ext cx="331236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/>
          <p:cNvSpPr txBox="1"/>
          <p:nvPr/>
        </p:nvSpPr>
        <p:spPr>
          <a:xfrm rot="16200000">
            <a:off x="-345450" y="3125870"/>
            <a:ext cx="12961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cena, utarg, koszt</a:t>
            </a:r>
            <a:endParaRPr lang="pl-PL" sz="1000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3210566" y="5826169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ilość</a:t>
            </a:r>
            <a:endParaRPr lang="pl-PL" sz="1000" dirty="0"/>
          </a:p>
        </p:txBody>
      </p:sp>
      <p:sp>
        <p:nvSpPr>
          <p:cNvPr id="12" name="Dowolny kształt 11"/>
          <p:cNvSpPr/>
          <p:nvPr/>
        </p:nvSpPr>
        <p:spPr>
          <a:xfrm>
            <a:off x="969818" y="3338945"/>
            <a:ext cx="3076452" cy="1322844"/>
          </a:xfrm>
          <a:custGeom>
            <a:avLst/>
            <a:gdLst>
              <a:gd name="connsiteX0" fmla="*/ 0 w 3076452"/>
              <a:gd name="connsiteY0" fmla="*/ 0 h 1322844"/>
              <a:gd name="connsiteX1" fmla="*/ 942109 w 3076452"/>
              <a:gd name="connsiteY1" fmla="*/ 1163782 h 1322844"/>
              <a:gd name="connsiteX2" fmla="*/ 2327564 w 3076452"/>
              <a:gd name="connsiteY2" fmla="*/ 1205346 h 1322844"/>
              <a:gd name="connsiteX3" fmla="*/ 3006437 w 3076452"/>
              <a:gd name="connsiteY3" fmla="*/ 166255 h 1322844"/>
              <a:gd name="connsiteX4" fmla="*/ 3020291 w 3076452"/>
              <a:gd name="connsiteY4" fmla="*/ 166255 h 1322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76452" h="1322844">
                <a:moveTo>
                  <a:pt x="0" y="0"/>
                </a:moveTo>
                <a:cubicBezTo>
                  <a:pt x="277091" y="481445"/>
                  <a:pt x="554182" y="962891"/>
                  <a:pt x="942109" y="1163782"/>
                </a:cubicBezTo>
                <a:cubicBezTo>
                  <a:pt x="1330036" y="1364673"/>
                  <a:pt x="1983509" y="1371600"/>
                  <a:pt x="2327564" y="1205346"/>
                </a:cubicBezTo>
                <a:cubicBezTo>
                  <a:pt x="2671619" y="1039092"/>
                  <a:pt x="2890983" y="339437"/>
                  <a:pt x="3006437" y="166255"/>
                </a:cubicBezTo>
                <a:cubicBezTo>
                  <a:pt x="3121891" y="-6927"/>
                  <a:pt x="3071091" y="79664"/>
                  <a:pt x="3020291" y="166255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Dowolny kształt 13"/>
          <p:cNvSpPr/>
          <p:nvPr/>
        </p:nvSpPr>
        <p:spPr>
          <a:xfrm>
            <a:off x="969818" y="3075709"/>
            <a:ext cx="2535382" cy="2119746"/>
          </a:xfrm>
          <a:custGeom>
            <a:avLst/>
            <a:gdLst>
              <a:gd name="connsiteX0" fmla="*/ 0 w 2078182"/>
              <a:gd name="connsiteY0" fmla="*/ 2119746 h 2119746"/>
              <a:gd name="connsiteX1" fmla="*/ 983673 w 2078182"/>
              <a:gd name="connsiteY1" fmla="*/ 1717964 h 2119746"/>
              <a:gd name="connsiteX2" fmla="*/ 2078182 w 2078182"/>
              <a:gd name="connsiteY2" fmla="*/ 0 h 2119746"/>
              <a:gd name="connsiteX3" fmla="*/ 2078182 w 2078182"/>
              <a:gd name="connsiteY3" fmla="*/ 0 h 2119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8182" h="2119746">
                <a:moveTo>
                  <a:pt x="0" y="2119746"/>
                </a:moveTo>
                <a:cubicBezTo>
                  <a:pt x="318654" y="2095500"/>
                  <a:pt x="637309" y="2071255"/>
                  <a:pt x="983673" y="1717964"/>
                </a:cubicBezTo>
                <a:cubicBezTo>
                  <a:pt x="1330037" y="1364673"/>
                  <a:pt x="2078182" y="0"/>
                  <a:pt x="2078182" y="0"/>
                </a:cubicBezTo>
                <a:lnTo>
                  <a:pt x="2078182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1467124" y="3315250"/>
            <a:ext cx="2568918" cy="144016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prostoliniowy 18"/>
          <p:cNvCxnSpPr/>
          <p:nvPr/>
        </p:nvCxnSpPr>
        <p:spPr>
          <a:xfrm>
            <a:off x="1467124" y="3717032"/>
            <a:ext cx="1059903" cy="147842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prostoliniowy 20"/>
          <p:cNvCxnSpPr/>
          <p:nvPr/>
        </p:nvCxnSpPr>
        <p:spPr>
          <a:xfrm>
            <a:off x="755576" y="3248980"/>
            <a:ext cx="1771451" cy="2196244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oliniowy 26"/>
          <p:cNvCxnSpPr/>
          <p:nvPr/>
        </p:nvCxnSpPr>
        <p:spPr>
          <a:xfrm>
            <a:off x="1510145" y="4128655"/>
            <a:ext cx="12397" cy="130271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oliniowy 28"/>
          <p:cNvCxnSpPr/>
          <p:nvPr/>
        </p:nvCxnSpPr>
        <p:spPr>
          <a:xfrm>
            <a:off x="969816" y="3717032"/>
            <a:ext cx="671483" cy="1728192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ipsa 31"/>
          <p:cNvSpPr/>
          <p:nvPr/>
        </p:nvSpPr>
        <p:spPr>
          <a:xfrm>
            <a:off x="1425999" y="4063574"/>
            <a:ext cx="168292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Elipsa 32"/>
          <p:cNvSpPr/>
          <p:nvPr/>
        </p:nvSpPr>
        <p:spPr>
          <a:xfrm>
            <a:off x="1434219" y="5051439"/>
            <a:ext cx="168292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4" name="Elipsa 33"/>
          <p:cNvSpPr/>
          <p:nvPr/>
        </p:nvSpPr>
        <p:spPr>
          <a:xfrm>
            <a:off x="2138563" y="4683402"/>
            <a:ext cx="168292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Elipsa 34"/>
          <p:cNvSpPr/>
          <p:nvPr/>
        </p:nvSpPr>
        <p:spPr>
          <a:xfrm>
            <a:off x="2138564" y="3645024"/>
            <a:ext cx="168292" cy="14401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37" name="Łącznik prostoliniowy 36"/>
          <p:cNvCxnSpPr/>
          <p:nvPr/>
        </p:nvCxnSpPr>
        <p:spPr>
          <a:xfrm flipH="1" flipV="1">
            <a:off x="2222709" y="3717032"/>
            <a:ext cx="1" cy="1728192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Łącznik prostoliniowy 39"/>
          <p:cNvCxnSpPr>
            <a:stCxn id="35" idx="2"/>
          </p:cNvCxnSpPr>
          <p:nvPr/>
        </p:nvCxnSpPr>
        <p:spPr>
          <a:xfrm flipH="1">
            <a:off x="683568" y="3717032"/>
            <a:ext cx="1454996" cy="1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oliniowy 44"/>
          <p:cNvCxnSpPr/>
          <p:nvPr/>
        </p:nvCxnSpPr>
        <p:spPr>
          <a:xfrm flipH="1">
            <a:off x="683568" y="4135582"/>
            <a:ext cx="826577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ole tekstowe 45"/>
          <p:cNvSpPr txBox="1"/>
          <p:nvPr/>
        </p:nvSpPr>
        <p:spPr>
          <a:xfrm>
            <a:off x="2105948" y="5445224"/>
            <a:ext cx="401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7" name="pole tekstowe 46"/>
          <p:cNvSpPr txBox="1"/>
          <p:nvPr/>
        </p:nvSpPr>
        <p:spPr>
          <a:xfrm>
            <a:off x="1393384" y="5445224"/>
            <a:ext cx="401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/>
              <a:t>1</a:t>
            </a:r>
          </a:p>
        </p:txBody>
      </p:sp>
      <p:sp>
        <p:nvSpPr>
          <p:cNvPr id="48" name="pole tekstowe 47"/>
          <p:cNvSpPr txBox="1"/>
          <p:nvPr/>
        </p:nvSpPr>
        <p:spPr>
          <a:xfrm>
            <a:off x="387329" y="3595488"/>
            <a:ext cx="3298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49" name="pole tekstowe 48"/>
          <p:cNvSpPr txBox="1"/>
          <p:nvPr/>
        </p:nvSpPr>
        <p:spPr>
          <a:xfrm>
            <a:off x="168522" y="4031729"/>
            <a:ext cx="6596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1</a:t>
            </a:r>
            <a:r>
              <a:rPr lang="pl-PL" sz="1000" dirty="0" smtClean="0"/>
              <a:t>=AC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cxnSp>
        <p:nvCxnSpPr>
          <p:cNvPr id="51" name="Łącznik prostoliniowy 50"/>
          <p:cNvCxnSpPr/>
          <p:nvPr/>
        </p:nvCxnSpPr>
        <p:spPr>
          <a:xfrm flipH="1">
            <a:off x="683568" y="4623292"/>
            <a:ext cx="1539141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ole tekstowe 51"/>
          <p:cNvSpPr txBox="1"/>
          <p:nvPr/>
        </p:nvSpPr>
        <p:spPr>
          <a:xfrm>
            <a:off x="251519" y="4500181"/>
            <a:ext cx="50405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AC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53" name="pole tekstowe 52"/>
          <p:cNvSpPr txBox="1"/>
          <p:nvPr/>
        </p:nvSpPr>
        <p:spPr>
          <a:xfrm>
            <a:off x="3855413" y="3131278"/>
            <a:ext cx="3817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AC</a:t>
            </a:r>
            <a:endParaRPr lang="pl-PL" sz="1000" dirty="0"/>
          </a:p>
        </p:txBody>
      </p:sp>
      <p:sp>
        <p:nvSpPr>
          <p:cNvPr id="54" name="pole tekstowe 53"/>
          <p:cNvSpPr txBox="1"/>
          <p:nvPr/>
        </p:nvSpPr>
        <p:spPr>
          <a:xfrm>
            <a:off x="3344639" y="2801496"/>
            <a:ext cx="5107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MC</a:t>
            </a:r>
            <a:endParaRPr lang="pl-PL" sz="1000" dirty="0"/>
          </a:p>
        </p:txBody>
      </p:sp>
      <p:sp>
        <p:nvSpPr>
          <p:cNvPr id="55" name="pole tekstowe 54"/>
          <p:cNvSpPr txBox="1"/>
          <p:nvPr/>
        </p:nvSpPr>
        <p:spPr>
          <a:xfrm>
            <a:off x="4006326" y="4554066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D</a:t>
            </a:r>
            <a:r>
              <a:rPr lang="pl-PL" sz="1000" b="1" baseline="-25000" dirty="0" smtClean="0">
                <a:solidFill>
                  <a:srgbClr val="FF0000"/>
                </a:solidFill>
              </a:rPr>
              <a:t>0</a:t>
            </a:r>
            <a:endParaRPr lang="pl-PL" sz="1000" b="1" baseline="-25000" dirty="0">
              <a:solidFill>
                <a:srgbClr val="FF0000"/>
              </a:solidFill>
            </a:endParaRPr>
          </a:p>
        </p:txBody>
      </p:sp>
      <p:sp>
        <p:nvSpPr>
          <p:cNvPr id="56" name="pole tekstowe 55"/>
          <p:cNvSpPr txBox="1"/>
          <p:nvPr/>
        </p:nvSpPr>
        <p:spPr>
          <a:xfrm>
            <a:off x="2527026" y="5000336"/>
            <a:ext cx="4607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FF0000"/>
                </a:solidFill>
              </a:rPr>
              <a:t>MR</a:t>
            </a:r>
            <a:r>
              <a:rPr lang="pl-PL" sz="1000" b="1" baseline="-25000" dirty="0" smtClean="0">
                <a:solidFill>
                  <a:srgbClr val="FF0000"/>
                </a:solidFill>
              </a:rPr>
              <a:t>0</a:t>
            </a:r>
            <a:endParaRPr lang="pl-PL" sz="1000" b="1" baseline="-25000" dirty="0">
              <a:solidFill>
                <a:srgbClr val="FF0000"/>
              </a:solidFill>
            </a:endParaRPr>
          </a:p>
        </p:txBody>
      </p:sp>
      <p:sp>
        <p:nvSpPr>
          <p:cNvPr id="57" name="pole tekstowe 56"/>
          <p:cNvSpPr txBox="1"/>
          <p:nvPr/>
        </p:nvSpPr>
        <p:spPr>
          <a:xfrm>
            <a:off x="2405411" y="5189165"/>
            <a:ext cx="3600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00B050"/>
                </a:solidFill>
              </a:rPr>
              <a:t>D</a:t>
            </a:r>
            <a:r>
              <a:rPr lang="pl-PL" sz="1000" b="1" baseline="-25000" dirty="0" smtClean="0">
                <a:solidFill>
                  <a:srgbClr val="00B050"/>
                </a:solidFill>
              </a:rPr>
              <a:t>1</a:t>
            </a:r>
            <a:endParaRPr lang="pl-PL" sz="1000" b="1" baseline="-25000" dirty="0">
              <a:solidFill>
                <a:srgbClr val="00B050"/>
              </a:solidFill>
            </a:endParaRPr>
          </a:p>
        </p:txBody>
      </p:sp>
      <p:sp>
        <p:nvSpPr>
          <p:cNvPr id="58" name="pole tekstowe 57"/>
          <p:cNvSpPr txBox="1"/>
          <p:nvPr/>
        </p:nvSpPr>
        <p:spPr>
          <a:xfrm>
            <a:off x="1602511" y="5122443"/>
            <a:ext cx="4607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b="1" dirty="0" smtClean="0">
                <a:solidFill>
                  <a:srgbClr val="00B050"/>
                </a:solidFill>
              </a:rPr>
              <a:t>MR</a:t>
            </a:r>
            <a:r>
              <a:rPr lang="pl-PL" sz="1000" b="1" baseline="-25000" dirty="0" smtClean="0">
                <a:solidFill>
                  <a:srgbClr val="00B050"/>
                </a:solidFill>
              </a:rPr>
              <a:t>1</a:t>
            </a:r>
            <a:endParaRPr lang="pl-PL" sz="1000" b="1" baseline="-25000" dirty="0">
              <a:solidFill>
                <a:srgbClr val="00B050"/>
              </a:solidFill>
            </a:endParaRPr>
          </a:p>
        </p:txBody>
      </p:sp>
      <p:sp>
        <p:nvSpPr>
          <p:cNvPr id="59" name="pole tekstowe 58"/>
          <p:cNvSpPr txBox="1"/>
          <p:nvPr/>
        </p:nvSpPr>
        <p:spPr>
          <a:xfrm>
            <a:off x="2281183" y="4631059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E</a:t>
            </a:r>
            <a:endParaRPr lang="pl-PL" sz="1000" dirty="0"/>
          </a:p>
        </p:txBody>
      </p:sp>
      <p:sp>
        <p:nvSpPr>
          <p:cNvPr id="60" name="pole tekstowe 59"/>
          <p:cNvSpPr txBox="1"/>
          <p:nvPr/>
        </p:nvSpPr>
        <p:spPr>
          <a:xfrm>
            <a:off x="2195736" y="3470811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F</a:t>
            </a:r>
            <a:endParaRPr lang="pl-PL" sz="1000" dirty="0"/>
          </a:p>
        </p:txBody>
      </p:sp>
      <p:sp>
        <p:nvSpPr>
          <p:cNvPr id="61" name="pole tekstowe 60"/>
          <p:cNvSpPr txBox="1"/>
          <p:nvPr/>
        </p:nvSpPr>
        <p:spPr>
          <a:xfrm>
            <a:off x="1475558" y="4834936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G</a:t>
            </a:r>
            <a:endParaRPr lang="pl-PL" sz="1000" dirty="0"/>
          </a:p>
        </p:txBody>
      </p:sp>
      <p:sp>
        <p:nvSpPr>
          <p:cNvPr id="62" name="pole tekstowe 61"/>
          <p:cNvSpPr txBox="1"/>
          <p:nvPr/>
        </p:nvSpPr>
        <p:spPr>
          <a:xfrm>
            <a:off x="1372327" y="3834646"/>
            <a:ext cx="2880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H</a:t>
            </a:r>
            <a:endParaRPr lang="pl-PL" sz="1000" dirty="0"/>
          </a:p>
        </p:txBody>
      </p:sp>
    </p:spTree>
    <p:extLst>
      <p:ext uri="{BB962C8B-B14F-4D97-AF65-F5344CB8AC3E}">
        <p14:creationId xmlns="" xmlns:p14="http://schemas.microsoft.com/office/powerpoint/2010/main" val="1023704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W długim okresie, krótkookresowe zyski przyciągają do gałęzi kolejne przedsiębiorstwa. Krzywe popytu poszczególnych przedsiębiorstw przesuwają się w lewo.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b="1" dirty="0" smtClean="0">
                <a:solidFill>
                  <a:srgbClr val="0070C0"/>
                </a:solidFill>
              </a:rPr>
              <a:t>Długookresowa równowaga przedsiębiorstwa ustala się w punkcie H czyli punkcie styczności funkcji popytu D</a:t>
            </a:r>
            <a:r>
              <a:rPr lang="pl-PL" b="1" baseline="-25000" dirty="0" smtClean="0">
                <a:solidFill>
                  <a:srgbClr val="0070C0"/>
                </a:solidFill>
              </a:rPr>
              <a:t>1</a:t>
            </a:r>
            <a:r>
              <a:rPr lang="pl-PL" b="1" dirty="0" smtClean="0">
                <a:solidFill>
                  <a:srgbClr val="0070C0"/>
                </a:solidFill>
              </a:rPr>
              <a:t> z krzywą kosztu przeciętnego AC. Przedsiębiorstwo osiąga zysk normalny.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742985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Plan wykładu</a:t>
            </a:r>
            <a:endParaRPr lang="pl-PL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Cechy konkurencji monopolistycznej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Równowaga przedsiębiorstwa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Konkurencja monopolistyczna 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a konkurencja doskonała</a:t>
            </a:r>
            <a:endParaRPr lang="pl-PL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4456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19268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600" dirty="0"/>
              <a:t>Wejście kolejnego przedsiębiorstwa spowodowałoby </a:t>
            </a:r>
            <a:r>
              <a:rPr lang="pl-PL" sz="2600" dirty="0" smtClean="0"/>
              <a:t>spadek ceny poniżej kosztu przeciętnego </a:t>
            </a:r>
            <a:br>
              <a:rPr lang="pl-PL" sz="2600" dirty="0" smtClean="0"/>
            </a:br>
            <a:r>
              <a:rPr lang="pl-PL" sz="2600" dirty="0" smtClean="0"/>
              <a:t>i przedsiębiorstwo musiałoby opuścić gałąź. 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b="1" dirty="0" smtClean="0">
                <a:solidFill>
                  <a:srgbClr val="FF0000"/>
                </a:solidFill>
              </a:rPr>
              <a:t>W warunkach równowagi długookresowej przedsiębiorstwo wytwarza przy wysokich kosztach przeciętnych. </a:t>
            </a:r>
            <a:r>
              <a:rPr lang="pl-PL" sz="2600" dirty="0" smtClean="0"/>
              <a:t>Cena jest jednak wyższa od kosztu krańcowego. </a:t>
            </a:r>
          </a:p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b="1" dirty="0" smtClean="0">
                <a:solidFill>
                  <a:srgbClr val="0070C0"/>
                </a:solidFill>
              </a:rPr>
              <a:t>W warunkach konkurencji monopolistycznej producenci chcą sprzedawać dodatkowe jednostki produktu po dotychczasowej cenie, ponieważ mogą dzięki temu obniżyć koszty przeciętne. </a:t>
            </a:r>
            <a:endParaRPr lang="pl-PL" sz="2600" b="1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endParaRPr lang="pl-PL" sz="2800" dirty="0"/>
          </a:p>
        </p:txBody>
      </p:sp>
    </p:spTree>
    <p:extLst>
      <p:ext uri="{BB962C8B-B14F-4D97-AF65-F5344CB8AC3E}">
        <p14:creationId xmlns="" xmlns:p14="http://schemas.microsoft.com/office/powerpoint/2010/main" val="1591730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Obniżka cen przez przedsiębiorstwa w długim okresie w stosunku do krótkiego wynika </a:t>
            </a:r>
            <a:br>
              <a:rPr lang="pl-PL" sz="2800" dirty="0" smtClean="0"/>
            </a:br>
            <a:r>
              <a:rPr lang="pl-PL" sz="2800" dirty="0" smtClean="0"/>
              <a:t>w praktyce z chęci stworzenia barier wejścia na rynek, przy założeniu, że nowe firmy mają wyższe koszty.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Obniżki cen nie są jedynym sposobem na zwiększanie udziału w rynku. Firmy mogą również </a:t>
            </a:r>
            <a:r>
              <a:rPr lang="pl-PL" sz="2800" b="1" dirty="0" smtClean="0">
                <a:solidFill>
                  <a:srgbClr val="FF0000"/>
                </a:solidFill>
              </a:rPr>
              <a:t>różnicować produkty, prowadzić aktywną promocje sprzedaży</a:t>
            </a:r>
            <a:r>
              <a:rPr lang="pl-PL" sz="2800" dirty="0" smtClean="0"/>
              <a:t>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b="1" dirty="0" smtClean="0">
                <a:solidFill>
                  <a:srgbClr val="0070C0"/>
                </a:solidFill>
              </a:rPr>
              <a:t>Spowoduje to przesunięcie krzywej popytu </a:t>
            </a:r>
            <a:br>
              <a:rPr lang="pl-PL" sz="2800" b="1" dirty="0" smtClean="0">
                <a:solidFill>
                  <a:srgbClr val="0070C0"/>
                </a:solidFill>
              </a:rPr>
            </a:br>
            <a:r>
              <a:rPr lang="pl-PL" sz="2800" b="1" dirty="0" smtClean="0">
                <a:solidFill>
                  <a:srgbClr val="0070C0"/>
                </a:solidFill>
              </a:rPr>
              <a:t>w prawo przy danej cenie.  </a:t>
            </a:r>
            <a:endParaRPr lang="pl-PL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9082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36912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Konkurencja monopolistyczna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b="1" dirty="0" smtClean="0">
                <a:solidFill>
                  <a:srgbClr val="FF0000"/>
                </a:solidFill>
              </a:rPr>
              <a:t>a konkurencja doskonała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3839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99992" y="236132"/>
            <a:ext cx="4258816" cy="607318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Wykres przedstawia porównanie równowagi </a:t>
            </a:r>
            <a:br>
              <a:rPr lang="pl-PL" sz="2800" dirty="0" smtClean="0"/>
            </a:br>
            <a:r>
              <a:rPr lang="pl-PL" sz="2800" dirty="0" smtClean="0"/>
              <a:t>w długim okresie miedzy konkurencją doskonałą </a:t>
            </a:r>
            <a:br>
              <a:rPr lang="pl-PL" sz="2800" dirty="0" smtClean="0"/>
            </a:br>
            <a:r>
              <a:rPr lang="pl-PL" sz="2800" dirty="0" smtClean="0"/>
              <a:t>a monopolistyczną.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b="1" dirty="0" smtClean="0">
                <a:solidFill>
                  <a:schemeClr val="accent2"/>
                </a:solidFill>
              </a:rPr>
              <a:t>W warunkach konkurencji monopolistycznej przedsiębiorstwo wytwarza mniej przy wyższej cenie. </a:t>
            </a:r>
            <a:endParaRPr lang="pl-PL" sz="2800" b="1" dirty="0">
              <a:solidFill>
                <a:schemeClr val="accent2"/>
              </a:solidFill>
            </a:endParaRPr>
          </a:p>
        </p:txBody>
      </p:sp>
      <p:cxnSp>
        <p:nvCxnSpPr>
          <p:cNvPr id="5" name="Łącznik prosty ze strzałką 4"/>
          <p:cNvCxnSpPr/>
          <p:nvPr/>
        </p:nvCxnSpPr>
        <p:spPr>
          <a:xfrm flipV="1">
            <a:off x="683568" y="2636912"/>
            <a:ext cx="0" cy="2592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prosty ze strzałką 7"/>
          <p:cNvCxnSpPr/>
          <p:nvPr/>
        </p:nvCxnSpPr>
        <p:spPr>
          <a:xfrm>
            <a:off x="683568" y="5229200"/>
            <a:ext cx="2736304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/>
          <p:cNvSpPr txBox="1"/>
          <p:nvPr/>
        </p:nvSpPr>
        <p:spPr>
          <a:xfrm>
            <a:off x="2505089" y="5661247"/>
            <a:ext cx="9001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produkcja</a:t>
            </a:r>
            <a:endParaRPr lang="pl-PL" sz="1000" dirty="0"/>
          </a:p>
        </p:txBody>
      </p:sp>
      <p:sp>
        <p:nvSpPr>
          <p:cNvPr id="10" name="pole tekstowe 9"/>
          <p:cNvSpPr txBox="1"/>
          <p:nvPr/>
        </p:nvSpPr>
        <p:spPr>
          <a:xfrm rot="16200000">
            <a:off x="-599324" y="3269885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cena, utarg, koszty</a:t>
            </a:r>
            <a:endParaRPr lang="pl-PL" sz="1000" dirty="0"/>
          </a:p>
        </p:txBody>
      </p:sp>
      <p:cxnSp>
        <p:nvCxnSpPr>
          <p:cNvPr id="12" name="Łącznik prostoliniowy 11"/>
          <p:cNvCxnSpPr/>
          <p:nvPr/>
        </p:nvCxnSpPr>
        <p:spPr>
          <a:xfrm>
            <a:off x="683568" y="4581128"/>
            <a:ext cx="266429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owolny kształt 13"/>
          <p:cNvSpPr/>
          <p:nvPr/>
        </p:nvSpPr>
        <p:spPr>
          <a:xfrm>
            <a:off x="826935" y="3832650"/>
            <a:ext cx="2464904" cy="728275"/>
          </a:xfrm>
          <a:custGeom>
            <a:avLst/>
            <a:gdLst>
              <a:gd name="connsiteX0" fmla="*/ 0 w 2464904"/>
              <a:gd name="connsiteY0" fmla="*/ 63611 h 728275"/>
              <a:gd name="connsiteX1" fmla="*/ 540689 w 2464904"/>
              <a:gd name="connsiteY1" fmla="*/ 572494 h 728275"/>
              <a:gd name="connsiteX2" fmla="*/ 1439186 w 2464904"/>
              <a:gd name="connsiteY2" fmla="*/ 691764 h 728275"/>
              <a:gd name="connsiteX3" fmla="*/ 2464904 w 2464904"/>
              <a:gd name="connsiteY3" fmla="*/ 0 h 728275"/>
              <a:gd name="connsiteX4" fmla="*/ 2464904 w 2464904"/>
              <a:gd name="connsiteY4" fmla="*/ 0 h 72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4904" h="728275">
                <a:moveTo>
                  <a:pt x="0" y="63611"/>
                </a:moveTo>
                <a:cubicBezTo>
                  <a:pt x="150412" y="265706"/>
                  <a:pt x="300825" y="467802"/>
                  <a:pt x="540689" y="572494"/>
                </a:cubicBezTo>
                <a:cubicBezTo>
                  <a:pt x="780553" y="677186"/>
                  <a:pt x="1118484" y="787180"/>
                  <a:pt x="1439186" y="691764"/>
                </a:cubicBezTo>
                <a:cubicBezTo>
                  <a:pt x="1759889" y="596348"/>
                  <a:pt x="2464904" y="0"/>
                  <a:pt x="2464904" y="0"/>
                </a:cubicBezTo>
                <a:lnTo>
                  <a:pt x="2464904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6" name="Łącznik prostoliniowy 15"/>
          <p:cNvCxnSpPr/>
          <p:nvPr/>
        </p:nvCxnSpPr>
        <p:spPr>
          <a:xfrm>
            <a:off x="731722" y="3964862"/>
            <a:ext cx="1512168" cy="115212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ipsa 16"/>
          <p:cNvSpPr/>
          <p:nvPr/>
        </p:nvSpPr>
        <p:spPr>
          <a:xfrm>
            <a:off x="1187624" y="4293096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8" name="Elipsa 17"/>
          <p:cNvSpPr/>
          <p:nvPr/>
        </p:nvSpPr>
        <p:spPr>
          <a:xfrm>
            <a:off x="1977634" y="4524921"/>
            <a:ext cx="74086" cy="7200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0" name="Łącznik prostoliniowy 19"/>
          <p:cNvCxnSpPr>
            <a:stCxn id="17" idx="0"/>
          </p:cNvCxnSpPr>
          <p:nvPr/>
        </p:nvCxnSpPr>
        <p:spPr>
          <a:xfrm>
            <a:off x="1224667" y="4293096"/>
            <a:ext cx="0" cy="936104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prostoliniowy 21"/>
          <p:cNvCxnSpPr/>
          <p:nvPr/>
        </p:nvCxnSpPr>
        <p:spPr>
          <a:xfrm flipH="1">
            <a:off x="2009955" y="4589253"/>
            <a:ext cx="8627" cy="629728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Łącznik prostoliniowy 23"/>
          <p:cNvCxnSpPr/>
          <p:nvPr/>
        </p:nvCxnSpPr>
        <p:spPr>
          <a:xfrm flipH="1">
            <a:off x="698640" y="4338314"/>
            <a:ext cx="541099" cy="0"/>
          </a:xfrm>
          <a:prstGeom prst="line">
            <a:avLst/>
          </a:prstGeom>
          <a:ln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le tekstowe 3"/>
          <p:cNvSpPr txBox="1"/>
          <p:nvPr/>
        </p:nvSpPr>
        <p:spPr>
          <a:xfrm>
            <a:off x="3124498" y="3586429"/>
            <a:ext cx="5907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LAC</a:t>
            </a:r>
            <a:endParaRPr lang="pl-PL" sz="10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3160107" y="3996298"/>
            <a:ext cx="11102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D w warunkach konkurencji doskonałej</a:t>
            </a:r>
            <a:endParaRPr lang="pl-PL" sz="1000" dirty="0"/>
          </a:p>
        </p:txBody>
      </p:sp>
      <p:sp>
        <p:nvSpPr>
          <p:cNvPr id="19" name="pole tekstowe 18"/>
          <p:cNvSpPr txBox="1"/>
          <p:nvPr/>
        </p:nvSpPr>
        <p:spPr>
          <a:xfrm>
            <a:off x="2245712" y="4660130"/>
            <a:ext cx="11741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>
                <a:solidFill>
                  <a:srgbClr val="FF0000"/>
                </a:solidFill>
              </a:rPr>
              <a:t>D w warunkach konkurencji monopolistycznej</a:t>
            </a:r>
            <a:endParaRPr lang="pl-PL" sz="1000" dirty="0">
              <a:solidFill>
                <a:srgbClr val="FF0000"/>
              </a:solidFill>
            </a:endParaRPr>
          </a:p>
        </p:txBody>
      </p:sp>
      <p:sp>
        <p:nvSpPr>
          <p:cNvPr id="23" name="pole tekstowe 22"/>
          <p:cNvSpPr txBox="1"/>
          <p:nvPr/>
        </p:nvSpPr>
        <p:spPr>
          <a:xfrm>
            <a:off x="1887517" y="5238190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25" name="pole tekstowe 24"/>
          <p:cNvSpPr txBox="1"/>
          <p:nvPr/>
        </p:nvSpPr>
        <p:spPr>
          <a:xfrm>
            <a:off x="1055758" y="5238190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Q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26" name="pole tekstowe 25"/>
          <p:cNvSpPr txBox="1"/>
          <p:nvPr/>
        </p:nvSpPr>
        <p:spPr>
          <a:xfrm>
            <a:off x="394887" y="4466142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0</a:t>
            </a:r>
            <a:endParaRPr lang="pl-PL" sz="1000" baseline="-25000" dirty="0"/>
          </a:p>
        </p:txBody>
      </p:sp>
      <p:sp>
        <p:nvSpPr>
          <p:cNvPr id="27" name="pole tekstowe 26"/>
          <p:cNvSpPr txBox="1"/>
          <p:nvPr/>
        </p:nvSpPr>
        <p:spPr>
          <a:xfrm>
            <a:off x="394887" y="4215203"/>
            <a:ext cx="432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p</a:t>
            </a:r>
            <a:r>
              <a:rPr lang="pl-PL" sz="1000" baseline="-25000" dirty="0" smtClean="0"/>
              <a:t>1</a:t>
            </a:r>
            <a:endParaRPr lang="pl-PL" sz="1000" baseline="-25000" dirty="0"/>
          </a:p>
        </p:txBody>
      </p:sp>
      <p:sp>
        <p:nvSpPr>
          <p:cNvPr id="28" name="pole tekstowe 27"/>
          <p:cNvSpPr txBox="1"/>
          <p:nvPr/>
        </p:nvSpPr>
        <p:spPr>
          <a:xfrm>
            <a:off x="1903870" y="4294705"/>
            <a:ext cx="2236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A</a:t>
            </a:r>
            <a:endParaRPr lang="pl-PL" sz="1000" dirty="0"/>
          </a:p>
        </p:txBody>
      </p:sp>
      <p:sp>
        <p:nvSpPr>
          <p:cNvPr id="29" name="pole tekstowe 28"/>
          <p:cNvSpPr txBox="1"/>
          <p:nvPr/>
        </p:nvSpPr>
        <p:spPr>
          <a:xfrm>
            <a:off x="1187624" y="4092092"/>
            <a:ext cx="2236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000" dirty="0" smtClean="0"/>
              <a:t>B</a:t>
            </a:r>
            <a:endParaRPr lang="pl-PL" sz="1000" dirty="0"/>
          </a:p>
        </p:txBody>
      </p:sp>
    </p:spTree>
    <p:extLst>
      <p:ext uri="{BB962C8B-B14F-4D97-AF65-F5344CB8AC3E}">
        <p14:creationId xmlns="" xmlns:p14="http://schemas.microsoft.com/office/powerpoint/2010/main" val="3838941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5904656"/>
          </a:xfrm>
        </p:spPr>
        <p:txBody>
          <a:bodyPr/>
          <a:lstStyle/>
          <a:p>
            <a:pPr marL="0" indent="0" algn="just">
              <a:buNone/>
            </a:pPr>
            <a:r>
              <a:rPr lang="pl-PL" sz="2800" dirty="0" smtClean="0"/>
              <a:t>W warunkach konkurencji monopolistycznej przedsiębiorstwo nie produkuje w długim okresie przy najniższych kosztach przeciętnych. 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Firmy w warunkach konkurencji monopolistycznej posiadają </a:t>
            </a:r>
            <a:r>
              <a:rPr lang="pl-PL" sz="2800" b="1" dirty="0" smtClean="0">
                <a:solidFill>
                  <a:srgbClr val="FF0000"/>
                </a:solidFill>
              </a:rPr>
              <a:t>nadwyżkę zdolności produkcyjnych </a:t>
            </a:r>
            <a:r>
              <a:rPr lang="pl-PL" sz="2800" dirty="0" smtClean="0"/>
              <a:t>(Q</a:t>
            </a:r>
            <a:r>
              <a:rPr lang="pl-PL" sz="2800" baseline="-25000" dirty="0" smtClean="0"/>
              <a:t>0</a:t>
            </a:r>
            <a:r>
              <a:rPr lang="pl-PL" sz="2800" dirty="0" smtClean="0"/>
              <a:t>-Q</a:t>
            </a:r>
            <a:r>
              <a:rPr lang="pl-PL" sz="2800" baseline="-25000" dirty="0"/>
              <a:t>1</a:t>
            </a:r>
            <a:r>
              <a:rPr lang="pl-PL" sz="2800" dirty="0" smtClean="0"/>
              <a:t>).</a:t>
            </a:r>
          </a:p>
          <a:p>
            <a:pPr marL="0" indent="0" algn="just">
              <a:buNone/>
            </a:pPr>
            <a:endParaRPr lang="pl-PL" sz="2800" dirty="0"/>
          </a:p>
          <a:p>
            <a:pPr marL="0" indent="0" algn="just">
              <a:buNone/>
            </a:pPr>
            <a:r>
              <a:rPr lang="pl-PL" sz="2800" dirty="0" smtClean="0"/>
              <a:t>W warunkach konkurencji monopolistycznej firma może żądać wyższych cen niż w konkurencji doskonałej, ale ta różnica musi być niewielka. </a:t>
            </a:r>
            <a:r>
              <a:rPr lang="pl-PL" sz="2800" b="1" dirty="0" smtClean="0">
                <a:solidFill>
                  <a:schemeClr val="accent2"/>
                </a:solidFill>
              </a:rPr>
              <a:t>Krzywa popytu mimo, że posiada nachylenie ujemne jest nadal bardzo elastyczna. </a:t>
            </a:r>
            <a:endParaRPr lang="pl-PL" sz="2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38817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Dziękuję za uwagę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246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9552" y="28529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rgbClr val="FF0000"/>
                </a:solidFill>
                <a:latin typeface="Arial" pitchFamily="34" charset="0"/>
              </a:rPr>
              <a:t>Cechy konkurencji monopolistycznej</a:t>
            </a:r>
            <a:endParaRPr lang="pl-PL" b="1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3383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250"/>
            <a:ext cx="8229600" cy="5649913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Konkurencja monopolistyczna </a:t>
            </a:r>
            <a:r>
              <a:rPr lang="pl-PL" sz="4000" smtClean="0">
                <a:latin typeface="Arial" pitchFamily="34" charset="0"/>
                <a:cs typeface="Arial" pitchFamily="34" charset="0"/>
              </a:rPr>
              <a:t>posiada następujące cechy:</a:t>
            </a:r>
          </a:p>
          <a:p>
            <a:pPr marL="0" indent="0" algn="just"/>
            <a:endParaRPr lang="pl-PL" sz="400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Tx/>
              <a:buAutoNum type="arabicPeriod"/>
            </a:pPr>
            <a:r>
              <a:rPr lang="pl-PL" sz="4000" smtClean="0">
                <a:latin typeface="Arial" pitchFamily="34" charset="0"/>
                <a:cs typeface="Arial" pitchFamily="34" charset="0"/>
              </a:rPr>
              <a:t>Na rynku istnieje bardzo wielu sprzedających i kupujących </a:t>
            </a:r>
          </a:p>
          <a:p>
            <a:pPr marL="0" indent="0" algn="just">
              <a:buFontTx/>
              <a:buAutoNum type="arabicPeriod"/>
            </a:pPr>
            <a:endParaRPr lang="pl-PL" sz="400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FontTx/>
              <a:buAutoNum type="arabicPeriod"/>
            </a:pPr>
            <a:r>
              <a:rPr lang="pl-PL" sz="4000" smtClean="0">
                <a:latin typeface="Arial" pitchFamily="34" charset="0"/>
                <a:cs typeface="Arial" pitchFamily="34" charset="0"/>
              </a:rPr>
              <a:t>Bardzo łatwo jest wejść na rynek</a:t>
            </a:r>
          </a:p>
          <a:p>
            <a:pPr marL="0" indent="0"/>
            <a:endParaRPr lang="pl-PL" sz="400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5929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Tx/>
              <a:buAutoNum type="arabicPeriod" startAt="3"/>
            </a:pPr>
            <a:r>
              <a:rPr lang="pl-PL" smtClean="0"/>
              <a:t>Produkty wytwarzane na rynku nie są jednorodne. Różnią się między sobą cechami użytkowymi (kolor, dodatkowe wyposażenie, usługi posprzedażne, itp.)</a:t>
            </a:r>
          </a:p>
          <a:p>
            <a:pPr marL="514350" indent="-514350" algn="just">
              <a:buFontTx/>
              <a:buAutoNum type="arabicPeriod" startAt="3"/>
            </a:pPr>
            <a:endParaRPr lang="pl-PL" smtClean="0"/>
          </a:p>
          <a:p>
            <a:pPr marL="514350" indent="-514350" algn="just">
              <a:buFontTx/>
              <a:buAutoNum type="arabicPeriod" startAt="3"/>
            </a:pPr>
            <a:r>
              <a:rPr lang="pl-PL" smtClean="0"/>
              <a:t>Producenci i konsumenci posiadają doskonałe informacje o rynku.</a:t>
            </a:r>
          </a:p>
        </p:txBody>
      </p:sp>
    </p:spTree>
    <p:extLst>
      <p:ext uri="{BB962C8B-B14F-4D97-AF65-F5344CB8AC3E}">
        <p14:creationId xmlns="" xmlns:p14="http://schemas.microsoft.com/office/powerpoint/2010/main" val="94907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smtClean="0">
                <a:solidFill>
                  <a:srgbClr val="0070C0"/>
                </a:solidFill>
              </a:rPr>
              <a:t>Przykłady konkurencji monopolistycznej</a:t>
            </a:r>
          </a:p>
        </p:txBody>
      </p:sp>
      <p:sp>
        <p:nvSpPr>
          <p:cNvPr id="24579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pl-PL" dirty="0" smtClean="0"/>
              <a:t>Przykładem konkurencji monopolistycznej mogą być małe sklepy osiedlowe, które dzięki dogodnemu położeniu mogą ustalać wyższe ceny niż w supermarkecie.</a:t>
            </a:r>
          </a:p>
          <a:p>
            <a:pPr marL="0" indent="0" algn="just">
              <a:buFontTx/>
              <a:buNone/>
            </a:pPr>
            <a:endParaRPr lang="pl-PL" dirty="0" smtClean="0"/>
          </a:p>
          <a:p>
            <a:pPr marL="0" indent="0" algn="just">
              <a:buFontTx/>
              <a:buNone/>
            </a:pPr>
            <a:r>
              <a:rPr lang="pl-PL" dirty="0" smtClean="0"/>
              <a:t>Innym przykładem są restauracje, które różnią się wystrojem, menu czy również położeniem, dzięki czemu mogą różnicować ceny. </a:t>
            </a:r>
          </a:p>
        </p:txBody>
      </p:sp>
    </p:spTree>
    <p:extLst>
      <p:ext uri="{BB962C8B-B14F-4D97-AF65-F5344CB8AC3E}">
        <p14:creationId xmlns="" xmlns:p14="http://schemas.microsoft.com/office/powerpoint/2010/main" val="162959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0" indent="0" algn="just">
              <a:buFontTx/>
              <a:buNone/>
            </a:pPr>
            <a:r>
              <a:rPr lang="pl-PL" smtClean="0"/>
              <a:t>Poszczególne firmy nie mają szans na przejęcie rynku. Muszą się liczyć z tym, że wysokie zyski w krótkim okresie przyciągają przedsiębiorstwa spoza gałęzi i w długim okresie zyski będą spadały.</a:t>
            </a:r>
          </a:p>
          <a:p>
            <a:pPr marL="0" indent="0" algn="just">
              <a:buFontTx/>
              <a:buNone/>
            </a:pPr>
            <a:endParaRPr lang="pl-PL" smtClean="0"/>
          </a:p>
          <a:p>
            <a:pPr marL="0" indent="0" algn="just">
              <a:buFontTx/>
              <a:buNone/>
            </a:pPr>
            <a:r>
              <a:rPr lang="pl-PL" smtClean="0"/>
              <a:t>Ważnym elementem walki o klienta jest </a:t>
            </a:r>
            <a:r>
              <a:rPr lang="pl-PL" b="1" smtClean="0">
                <a:solidFill>
                  <a:srgbClr val="FF0000"/>
                </a:solidFill>
              </a:rPr>
              <a:t>różnicowanie produktów </a:t>
            </a:r>
            <a:r>
              <a:rPr lang="pl-PL" smtClean="0"/>
              <a:t>i </a:t>
            </a:r>
            <a:r>
              <a:rPr lang="pl-PL" b="1" smtClean="0">
                <a:solidFill>
                  <a:srgbClr val="FF0000"/>
                </a:solidFill>
              </a:rPr>
              <a:t>promocja sprzedaży</a:t>
            </a:r>
            <a:r>
              <a:rPr lang="pl-PL" smtClean="0"/>
              <a:t>, która pomaga w dotarciu do nowych klientów. </a:t>
            </a:r>
          </a:p>
        </p:txBody>
      </p:sp>
    </p:spTree>
    <p:extLst>
      <p:ext uri="{BB962C8B-B14F-4D97-AF65-F5344CB8AC3E}">
        <p14:creationId xmlns="" xmlns:p14="http://schemas.microsoft.com/office/powerpoint/2010/main" val="354322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/>
          <a:lstStyle/>
          <a:p>
            <a:r>
              <a:rPr lang="pl-PL" b="1" dirty="0" smtClean="0">
                <a:solidFill>
                  <a:srgbClr val="FF0000"/>
                </a:solidFill>
              </a:rPr>
              <a:t>Równowaga przedsiębiorstwa</a:t>
            </a:r>
            <a:endParaRPr lang="pl-PL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4138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 smtClean="0"/>
              <a:t>Twórcami teorii konkurencji monopolistycznej są </a:t>
            </a:r>
            <a:r>
              <a:rPr lang="pl-PL" b="1" dirty="0" smtClean="0">
                <a:solidFill>
                  <a:srgbClr val="FF0000"/>
                </a:solidFill>
              </a:rPr>
              <a:t>E. </a:t>
            </a:r>
            <a:r>
              <a:rPr lang="pl-PL" b="1" dirty="0" err="1" smtClean="0">
                <a:solidFill>
                  <a:srgbClr val="FF0000"/>
                </a:solidFill>
              </a:rPr>
              <a:t>Chamberlin</a:t>
            </a:r>
            <a:r>
              <a:rPr lang="pl-PL" b="1" dirty="0" smtClean="0">
                <a:solidFill>
                  <a:srgbClr val="FF0000"/>
                </a:solidFill>
              </a:rPr>
              <a:t> </a:t>
            </a:r>
            <a:br>
              <a:rPr lang="pl-PL" b="1" dirty="0" smtClean="0">
                <a:solidFill>
                  <a:srgbClr val="FF0000"/>
                </a:solidFill>
              </a:rPr>
            </a:br>
            <a:r>
              <a:rPr lang="pl-PL" dirty="0" smtClean="0"/>
              <a:t>i </a:t>
            </a:r>
            <a:r>
              <a:rPr lang="pl-PL" b="1" dirty="0" smtClean="0">
                <a:solidFill>
                  <a:srgbClr val="FF0000"/>
                </a:solidFill>
              </a:rPr>
              <a:t>J. Robinson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err="1" smtClean="0"/>
              <a:t>Chamberlin</a:t>
            </a:r>
            <a:r>
              <a:rPr lang="pl-PL" dirty="0" smtClean="0"/>
              <a:t> w modelu produkty będące bliskimi substytutami (należące do tej samej gałęzi) określił jako </a:t>
            </a:r>
            <a:r>
              <a:rPr lang="pl-PL" b="1" dirty="0" smtClean="0">
                <a:solidFill>
                  <a:srgbClr val="0070C0"/>
                </a:solidFill>
              </a:rPr>
              <a:t>grupę produktową</a:t>
            </a:r>
            <a:r>
              <a:rPr lang="pl-PL" dirty="0" smtClean="0"/>
              <a:t>.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 smtClean="0"/>
              <a:t>W porównaniu do konkurencji doskonałej </a:t>
            </a:r>
            <a:r>
              <a:rPr lang="pl-PL" b="1" dirty="0" smtClean="0">
                <a:solidFill>
                  <a:srgbClr val="0070C0"/>
                </a:solidFill>
              </a:rPr>
              <a:t>krzywa popytu na produkty pojedynczego przedsiębiorstwa jest opadająca</a:t>
            </a:r>
            <a:r>
              <a:rPr lang="pl-PL" dirty="0" smtClean="0"/>
              <a:t>. 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9832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631</Words>
  <Application>Microsoft Office PowerPoint</Application>
  <PresentationFormat>Pokaz na ekranie (4:3)</PresentationFormat>
  <Paragraphs>138</Paragraphs>
  <Slides>25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27" baseType="lpstr">
      <vt:lpstr>Motyw pakietu Office</vt:lpstr>
      <vt:lpstr>Projekt domyślny</vt:lpstr>
      <vt:lpstr>Modele konkurencji rynkowej – konkurencja monopolistyczna</vt:lpstr>
      <vt:lpstr>Plan wykładu</vt:lpstr>
      <vt:lpstr>Cechy konkurencji monopolistycznej</vt:lpstr>
      <vt:lpstr>Slajd 4</vt:lpstr>
      <vt:lpstr>Slajd 5</vt:lpstr>
      <vt:lpstr>Przykłady konkurencji monopolistycznej</vt:lpstr>
      <vt:lpstr>Slajd 7</vt:lpstr>
      <vt:lpstr>Równowaga przedsiębiorstwa</vt:lpstr>
      <vt:lpstr>Slajd 9</vt:lpstr>
      <vt:lpstr>Założenia do modelu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Konkurencja monopolistyczna  a konkurencja doskonała</vt:lpstr>
      <vt:lpstr>Slajd 23</vt:lpstr>
      <vt:lpstr>Slajd 24</vt:lpstr>
      <vt:lpstr>Dziękuję za uwagę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Modele konkurencji rynkowej – konkurencja monopolistyczna</dc:title>
  <dc:creator>Arteusz</dc:creator>
  <cp:lastModifiedBy>Arturo</cp:lastModifiedBy>
  <cp:revision>32</cp:revision>
  <dcterms:created xsi:type="dcterms:W3CDTF">2013-01-09T08:20:38Z</dcterms:created>
  <dcterms:modified xsi:type="dcterms:W3CDTF">2013-12-09T23:05:15Z</dcterms:modified>
</cp:coreProperties>
</file>