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0" r:id="rId6"/>
    <p:sldId id="261" r:id="rId7"/>
    <p:sldId id="262" r:id="rId8"/>
    <p:sldId id="263" r:id="rId9"/>
    <p:sldId id="264"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86" r:id="rId24"/>
    <p:sldId id="285"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265" r:id="rId42"/>
    <p:sldId id="266" r:id="rId43"/>
    <p:sldId id="267" r:id="rId44"/>
    <p:sldId id="268" r:id="rId45"/>
    <p:sldId id="269" r:id="rId46"/>
    <p:sldId id="270" r:id="rId47"/>
    <p:sldId id="271" r:id="rId48"/>
    <p:sldId id="259" r:id="rId4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7DD160C1-2CB6-4389-B15F-8860FD5AE2BB}" type="datetimeFigureOut">
              <a:rPr lang="pl-PL" smtClean="0"/>
              <a:t>2013-04-28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2710859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DD160C1-2CB6-4389-B15F-8860FD5AE2BB}" type="datetimeFigureOut">
              <a:rPr lang="pl-PL" smtClean="0"/>
              <a:t>2013-04-28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968304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DD160C1-2CB6-4389-B15F-8860FD5AE2BB}" type="datetimeFigureOut">
              <a:rPr lang="pl-PL" smtClean="0"/>
              <a:t>2013-04-28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368929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0768F80-6E68-4F89-B63A-EB40D91A593C}"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652103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D1CC6F8-FB84-43F3-A912-34530A2C23FB}"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8707230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94B346-8929-4820-80D9-2314E06B4DCA}"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188153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E8921B-F0C9-46CE-9041-485911285483}"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410773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5B741369-979F-4FE9-844F-2F7DEC4C1BEF}"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4407070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E77EFEF-DFC4-47DF-A0A3-BA3821C33338}"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21155295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97687A9-E7E0-4A2A-8009-EB8C1B22443B}"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9190675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4FB80B1-B7CA-4EEE-8754-FA99D65A3079}"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466235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7DD160C1-2CB6-4389-B15F-8860FD5AE2BB}" type="datetimeFigureOut">
              <a:rPr lang="pl-PL" smtClean="0"/>
              <a:t>2013-04-28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6700549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EDD309A-6CE3-43AC-B5E3-4C18D8C93199}"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9509044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83A4596-AFF7-4078-946E-4B0619C54D62}"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8293611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511D5F4-4458-498C-BF07-2352666A8C6F}" type="slidenum">
              <a:rPr lang="pl-PL">
                <a:solidFill>
                  <a:srgbClr val="000000"/>
                </a:solidFill>
              </a:rPr>
              <a:pPr>
                <a:defRPr/>
              </a:pPr>
              <a:t>‹#›</a:t>
            </a:fld>
            <a:endParaRPr lang="pl-PL">
              <a:solidFill>
                <a:srgbClr val="000000"/>
              </a:solidFill>
            </a:endParaRPr>
          </a:p>
        </p:txBody>
      </p:sp>
    </p:spTree>
    <p:extLst>
      <p:ext uri="{BB962C8B-B14F-4D97-AF65-F5344CB8AC3E}">
        <p14:creationId xmlns:p14="http://schemas.microsoft.com/office/powerpoint/2010/main" val="306251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7DD160C1-2CB6-4389-B15F-8860FD5AE2BB}" type="datetimeFigureOut">
              <a:rPr lang="pl-PL" smtClean="0"/>
              <a:t>2013-04-28</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214003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7DD160C1-2CB6-4389-B15F-8860FD5AE2BB}" type="datetimeFigureOut">
              <a:rPr lang="pl-PL" smtClean="0"/>
              <a:t>2013-04-28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3977993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7DD160C1-2CB6-4389-B15F-8860FD5AE2BB}" type="datetimeFigureOut">
              <a:rPr lang="pl-PL" smtClean="0"/>
              <a:t>2013-04-28</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621557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7DD160C1-2CB6-4389-B15F-8860FD5AE2BB}" type="datetimeFigureOut">
              <a:rPr lang="pl-PL" smtClean="0"/>
              <a:t>2013-04-28</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2595426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7DD160C1-2CB6-4389-B15F-8860FD5AE2BB}" type="datetimeFigureOut">
              <a:rPr lang="pl-PL" smtClean="0"/>
              <a:t>2013-04-28</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409000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DD160C1-2CB6-4389-B15F-8860FD5AE2BB}" type="datetimeFigureOut">
              <a:rPr lang="pl-PL" smtClean="0"/>
              <a:t>2013-04-28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3538534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7DD160C1-2CB6-4389-B15F-8860FD5AE2BB}" type="datetimeFigureOut">
              <a:rPr lang="pl-PL" smtClean="0"/>
              <a:t>2013-04-28</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62CC180-98A5-446C-8335-6A244BBB21EE}" type="slidenum">
              <a:rPr lang="pl-PL" smtClean="0"/>
              <a:t>‹#›</a:t>
            </a:fld>
            <a:endParaRPr lang="pl-PL"/>
          </a:p>
        </p:txBody>
      </p:sp>
    </p:spTree>
    <p:extLst>
      <p:ext uri="{BB962C8B-B14F-4D97-AF65-F5344CB8AC3E}">
        <p14:creationId xmlns:p14="http://schemas.microsoft.com/office/powerpoint/2010/main" val="135609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160C1-2CB6-4389-B15F-8860FD5AE2BB}" type="datetimeFigureOut">
              <a:rPr lang="pl-PL" smtClean="0"/>
              <a:t>2013-04-28</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2CC180-98A5-446C-8335-6A244BBB21EE}" type="slidenum">
              <a:rPr lang="pl-PL" smtClean="0"/>
              <a:t>‹#›</a:t>
            </a:fld>
            <a:endParaRPr lang="pl-PL"/>
          </a:p>
        </p:txBody>
      </p:sp>
    </p:spTree>
    <p:extLst>
      <p:ext uri="{BB962C8B-B14F-4D97-AF65-F5344CB8AC3E}">
        <p14:creationId xmlns:p14="http://schemas.microsoft.com/office/powerpoint/2010/main" val="993156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l-PL" smtClean="0"/>
              <a:t>Kliknij, aby edytować styl wzorca tytułu</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pl-PL">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pl-PL">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2C9E75BC-9413-4AAF-9789-B8CA0469C872}" type="slidenum">
              <a:rPr lang="pl-PL">
                <a:solidFill>
                  <a:srgbClr val="000000"/>
                </a:solidFill>
              </a:rPr>
              <a:pPr fontAlgn="base">
                <a:spcBef>
                  <a:spcPct val="0"/>
                </a:spcBef>
                <a:spcAft>
                  <a:spcPct val="0"/>
                </a:spcAft>
                <a:defRPr/>
              </a:pPr>
              <a:t>‹#›</a:t>
            </a:fld>
            <a:endParaRPr lang="pl-PL">
              <a:solidFill>
                <a:srgbClr val="000000"/>
              </a:solidFill>
            </a:endParaRPr>
          </a:p>
        </p:txBody>
      </p:sp>
    </p:spTree>
    <p:extLst>
      <p:ext uri="{BB962C8B-B14F-4D97-AF65-F5344CB8AC3E}">
        <p14:creationId xmlns:p14="http://schemas.microsoft.com/office/powerpoint/2010/main" val="28701037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b="1" dirty="0" smtClean="0">
                <a:solidFill>
                  <a:srgbClr val="FF0000"/>
                </a:solidFill>
                <a:latin typeface="Arial" pitchFamily="34" charset="0"/>
                <a:cs typeface="Arial" pitchFamily="34" charset="0"/>
              </a:rPr>
              <a:t>Rodzaje struktur rynkowych - oligopol</a:t>
            </a:r>
            <a:endParaRPr lang="pl-PL"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2584093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dirty="0" smtClean="0"/>
              <a:t>W warunkach oligopolu </a:t>
            </a:r>
            <a:r>
              <a:rPr lang="pl-PL" b="1" dirty="0" smtClean="0">
                <a:solidFill>
                  <a:schemeClr val="accent2"/>
                </a:solidFill>
              </a:rPr>
              <a:t>decyzje</a:t>
            </a:r>
            <a:r>
              <a:rPr lang="pl-PL" dirty="0" smtClean="0"/>
              <a:t> firm </a:t>
            </a:r>
            <a:br>
              <a:rPr lang="pl-PL" dirty="0" smtClean="0"/>
            </a:br>
            <a:r>
              <a:rPr lang="pl-PL" dirty="0" smtClean="0"/>
              <a:t>o wielkości produkcji </a:t>
            </a:r>
            <a:r>
              <a:rPr lang="pl-PL" b="1" dirty="0">
                <a:solidFill>
                  <a:schemeClr val="accent2"/>
                </a:solidFill>
              </a:rPr>
              <a:t>zależą od oczekiwanych reakcji konkurentów</a:t>
            </a:r>
            <a:r>
              <a:rPr lang="pl-PL" dirty="0" smtClean="0"/>
              <a:t>. </a:t>
            </a:r>
          </a:p>
          <a:p>
            <a:pPr marL="0" indent="0" algn="just">
              <a:buNone/>
            </a:pPr>
            <a:endParaRPr lang="pl-PL" dirty="0"/>
          </a:p>
          <a:p>
            <a:pPr marL="0" indent="0" algn="just">
              <a:buNone/>
            </a:pPr>
            <a:r>
              <a:rPr lang="pl-PL" b="1" dirty="0" smtClean="0">
                <a:solidFill>
                  <a:srgbClr val="FF0000"/>
                </a:solidFill>
              </a:rPr>
              <a:t>Zmowa</a:t>
            </a:r>
            <a:r>
              <a:rPr lang="pl-PL" dirty="0" smtClean="0"/>
              <a:t> jest porozumieniem o charakterze jawnym lub tajnym, które ma na celu uniknięcie konkurencji. </a:t>
            </a:r>
            <a:endParaRPr lang="pl-PL" dirty="0"/>
          </a:p>
        </p:txBody>
      </p:sp>
    </p:spTree>
    <p:extLst>
      <p:ext uri="{BB962C8B-B14F-4D97-AF65-F5344CB8AC3E}">
        <p14:creationId xmlns:p14="http://schemas.microsoft.com/office/powerpoint/2010/main" val="932979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427984" y="260648"/>
            <a:ext cx="4258816" cy="6336704"/>
          </a:xfrm>
        </p:spPr>
        <p:txBody>
          <a:bodyPr/>
          <a:lstStyle/>
          <a:p>
            <a:pPr marL="0" indent="0" algn="just">
              <a:buNone/>
            </a:pPr>
            <a:r>
              <a:rPr lang="pl-PL" sz="2800" dirty="0" smtClean="0"/>
              <a:t>W sytuacji, gdyby </a:t>
            </a:r>
            <a:br>
              <a:rPr lang="pl-PL" sz="2800" dirty="0" smtClean="0"/>
            </a:br>
            <a:r>
              <a:rPr lang="pl-PL" sz="2800" dirty="0" smtClean="0"/>
              <a:t>w gałęzi panowała </a:t>
            </a:r>
            <a:r>
              <a:rPr lang="pl-PL" sz="2800" b="1" dirty="0" smtClean="0">
                <a:solidFill>
                  <a:schemeClr val="accent2"/>
                </a:solidFill>
              </a:rPr>
              <a:t>wolna konkurencja </a:t>
            </a:r>
            <a:r>
              <a:rPr lang="pl-PL" sz="2800" dirty="0" smtClean="0"/>
              <a:t>cena ukształtowałaby się na poziomie p</a:t>
            </a:r>
            <a:r>
              <a:rPr lang="pl-PL" sz="2800" baseline="-25000" dirty="0" smtClean="0"/>
              <a:t>0</a:t>
            </a:r>
            <a:r>
              <a:rPr lang="pl-PL" sz="2800" dirty="0" smtClean="0"/>
              <a:t> </a:t>
            </a:r>
            <a:br>
              <a:rPr lang="pl-PL" sz="2800" dirty="0" smtClean="0"/>
            </a:br>
            <a:r>
              <a:rPr lang="pl-PL" sz="2800" dirty="0" smtClean="0"/>
              <a:t>i wytworzonych zostałoby Q</a:t>
            </a:r>
            <a:r>
              <a:rPr lang="pl-PL" sz="2800" baseline="-25000" dirty="0"/>
              <a:t>0</a:t>
            </a:r>
            <a:r>
              <a:rPr lang="pl-PL" sz="2800" dirty="0" smtClean="0"/>
              <a:t> dóbr. </a:t>
            </a:r>
          </a:p>
          <a:p>
            <a:pPr marL="0" indent="0" algn="just">
              <a:buNone/>
            </a:pPr>
            <a:endParaRPr lang="pl-PL" sz="2800" dirty="0"/>
          </a:p>
          <a:p>
            <a:pPr marL="0" indent="0" algn="just">
              <a:buNone/>
            </a:pPr>
            <a:r>
              <a:rPr lang="pl-PL" sz="2800" dirty="0" smtClean="0"/>
              <a:t>Jeżeli dochodzi między oligopolistami do </a:t>
            </a:r>
            <a:r>
              <a:rPr lang="pl-PL" sz="2800" b="1" dirty="0" smtClean="0">
                <a:solidFill>
                  <a:srgbClr val="FF0000"/>
                </a:solidFill>
              </a:rPr>
              <a:t>porozumienia monopolistycznego </a:t>
            </a:r>
            <a:r>
              <a:rPr lang="pl-PL" sz="2800" dirty="0" smtClean="0"/>
              <a:t>gałąź wytworzy Q</a:t>
            </a:r>
            <a:r>
              <a:rPr lang="pl-PL" sz="2800" baseline="-25000" dirty="0"/>
              <a:t>1</a:t>
            </a:r>
            <a:r>
              <a:rPr lang="pl-PL" sz="2800" dirty="0" smtClean="0"/>
              <a:t> dóbr </a:t>
            </a:r>
            <a:br>
              <a:rPr lang="pl-PL" sz="2800" dirty="0" smtClean="0"/>
            </a:br>
            <a:r>
              <a:rPr lang="pl-PL" sz="2800" dirty="0" smtClean="0"/>
              <a:t>i zaproponuje cenę p</a:t>
            </a:r>
            <a:r>
              <a:rPr lang="pl-PL" sz="2800" baseline="-25000" dirty="0"/>
              <a:t>1</a:t>
            </a:r>
            <a:r>
              <a:rPr lang="pl-PL" sz="2800" dirty="0" smtClean="0"/>
              <a:t>. </a:t>
            </a:r>
            <a:endParaRPr lang="pl-PL" sz="2800" dirty="0"/>
          </a:p>
        </p:txBody>
      </p:sp>
      <p:cxnSp>
        <p:nvCxnSpPr>
          <p:cNvPr id="4" name="Łącznik prosty ze strzałką 3"/>
          <p:cNvCxnSpPr/>
          <p:nvPr/>
        </p:nvCxnSpPr>
        <p:spPr>
          <a:xfrm flipV="1">
            <a:off x="539552" y="2708920"/>
            <a:ext cx="0" cy="24482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 name="Łącznik prosty ze strzałką 4"/>
          <p:cNvCxnSpPr/>
          <p:nvPr/>
        </p:nvCxnSpPr>
        <p:spPr>
          <a:xfrm>
            <a:off x="539552" y="5157192"/>
            <a:ext cx="2952328"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Łącznik prostoliniowy 5"/>
          <p:cNvCxnSpPr/>
          <p:nvPr/>
        </p:nvCxnSpPr>
        <p:spPr>
          <a:xfrm>
            <a:off x="539552" y="4149080"/>
            <a:ext cx="2952328"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Łącznik prostoliniowy 7"/>
          <p:cNvCxnSpPr/>
          <p:nvPr/>
        </p:nvCxnSpPr>
        <p:spPr>
          <a:xfrm>
            <a:off x="1543511" y="3134373"/>
            <a:ext cx="1948369" cy="14596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Łącznik prostoliniowy 8"/>
          <p:cNvCxnSpPr/>
          <p:nvPr/>
        </p:nvCxnSpPr>
        <p:spPr>
          <a:xfrm>
            <a:off x="1896713" y="3625427"/>
            <a:ext cx="826015" cy="151216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pole tekstowe 9"/>
          <p:cNvSpPr txBox="1"/>
          <p:nvPr/>
        </p:nvSpPr>
        <p:spPr>
          <a:xfrm>
            <a:off x="2309720" y="5610145"/>
            <a:ext cx="1229852" cy="246221"/>
          </a:xfrm>
          <a:prstGeom prst="rect">
            <a:avLst/>
          </a:prstGeom>
          <a:noFill/>
        </p:spPr>
        <p:txBody>
          <a:bodyPr wrap="square" rtlCol="0">
            <a:spAutoFit/>
          </a:bodyPr>
          <a:lstStyle/>
          <a:p>
            <a:r>
              <a:rPr lang="pl-PL" sz="1000" dirty="0" smtClean="0"/>
              <a:t>produkcja</a:t>
            </a:r>
            <a:endParaRPr lang="pl-PL" sz="1000" dirty="0"/>
          </a:p>
        </p:txBody>
      </p:sp>
      <p:sp>
        <p:nvSpPr>
          <p:cNvPr id="11" name="pole tekstowe 10"/>
          <p:cNvSpPr txBox="1"/>
          <p:nvPr/>
        </p:nvSpPr>
        <p:spPr>
          <a:xfrm rot="16200000">
            <a:off x="-520739" y="2664474"/>
            <a:ext cx="1512168" cy="246221"/>
          </a:xfrm>
          <a:prstGeom prst="rect">
            <a:avLst/>
          </a:prstGeom>
          <a:noFill/>
        </p:spPr>
        <p:txBody>
          <a:bodyPr wrap="square" rtlCol="0">
            <a:spAutoFit/>
          </a:bodyPr>
          <a:lstStyle/>
          <a:p>
            <a:r>
              <a:rPr lang="pl-PL" sz="1000" dirty="0" smtClean="0"/>
              <a:t>cena, utarg, koszty</a:t>
            </a:r>
            <a:endParaRPr lang="pl-PL" sz="1000" dirty="0"/>
          </a:p>
        </p:txBody>
      </p:sp>
      <p:sp>
        <p:nvSpPr>
          <p:cNvPr id="12" name="pole tekstowe 11"/>
          <p:cNvSpPr txBox="1"/>
          <p:nvPr/>
        </p:nvSpPr>
        <p:spPr>
          <a:xfrm>
            <a:off x="3163194" y="3789677"/>
            <a:ext cx="657372" cy="246221"/>
          </a:xfrm>
          <a:prstGeom prst="rect">
            <a:avLst/>
          </a:prstGeom>
          <a:noFill/>
        </p:spPr>
        <p:txBody>
          <a:bodyPr wrap="square" rtlCol="0">
            <a:spAutoFit/>
          </a:bodyPr>
          <a:lstStyle/>
          <a:p>
            <a:r>
              <a:rPr lang="pl-PL" sz="1000" dirty="0" smtClean="0"/>
              <a:t>AC=MC</a:t>
            </a:r>
            <a:endParaRPr lang="pl-PL" sz="1000" dirty="0"/>
          </a:p>
        </p:txBody>
      </p:sp>
      <p:sp>
        <p:nvSpPr>
          <p:cNvPr id="14" name="pole tekstowe 13"/>
          <p:cNvSpPr txBox="1"/>
          <p:nvPr/>
        </p:nvSpPr>
        <p:spPr>
          <a:xfrm>
            <a:off x="3539572" y="4381511"/>
            <a:ext cx="312348" cy="246221"/>
          </a:xfrm>
          <a:prstGeom prst="rect">
            <a:avLst/>
          </a:prstGeom>
          <a:noFill/>
        </p:spPr>
        <p:txBody>
          <a:bodyPr wrap="square" rtlCol="0">
            <a:spAutoFit/>
          </a:bodyPr>
          <a:lstStyle/>
          <a:p>
            <a:r>
              <a:rPr lang="pl-PL" sz="1000" b="1" dirty="0" smtClean="0">
                <a:solidFill>
                  <a:srgbClr val="FF0000"/>
                </a:solidFill>
              </a:rPr>
              <a:t>D</a:t>
            </a:r>
            <a:endParaRPr lang="pl-PL" sz="1000" b="1" dirty="0">
              <a:solidFill>
                <a:srgbClr val="FF0000"/>
              </a:solidFill>
            </a:endParaRPr>
          </a:p>
        </p:txBody>
      </p:sp>
      <p:sp>
        <p:nvSpPr>
          <p:cNvPr id="15" name="pole tekstowe 14"/>
          <p:cNvSpPr txBox="1"/>
          <p:nvPr/>
        </p:nvSpPr>
        <p:spPr>
          <a:xfrm>
            <a:off x="2539914" y="4678406"/>
            <a:ext cx="481120" cy="246221"/>
          </a:xfrm>
          <a:prstGeom prst="rect">
            <a:avLst/>
          </a:prstGeom>
          <a:noFill/>
        </p:spPr>
        <p:txBody>
          <a:bodyPr wrap="square" rtlCol="0">
            <a:spAutoFit/>
          </a:bodyPr>
          <a:lstStyle/>
          <a:p>
            <a:r>
              <a:rPr lang="pl-PL" sz="1000" b="1" dirty="0" smtClean="0">
                <a:solidFill>
                  <a:srgbClr val="FF0000"/>
                </a:solidFill>
              </a:rPr>
              <a:t>MR</a:t>
            </a:r>
            <a:endParaRPr lang="pl-PL" sz="1000" b="1" dirty="0">
              <a:solidFill>
                <a:srgbClr val="FF0000"/>
              </a:solidFill>
            </a:endParaRPr>
          </a:p>
        </p:txBody>
      </p:sp>
      <p:cxnSp>
        <p:nvCxnSpPr>
          <p:cNvPr id="16" name="Łącznik prostoliniowy 15"/>
          <p:cNvCxnSpPr/>
          <p:nvPr/>
        </p:nvCxnSpPr>
        <p:spPr>
          <a:xfrm>
            <a:off x="2924646" y="4143607"/>
            <a:ext cx="0" cy="1008112"/>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7" name="Elipsa 16"/>
          <p:cNvSpPr/>
          <p:nvPr/>
        </p:nvSpPr>
        <p:spPr>
          <a:xfrm>
            <a:off x="2844767" y="4061848"/>
            <a:ext cx="144016" cy="1635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0" name="Elipsa 19"/>
          <p:cNvSpPr/>
          <p:nvPr/>
        </p:nvSpPr>
        <p:spPr>
          <a:xfrm>
            <a:off x="2100623" y="4054145"/>
            <a:ext cx="144016" cy="1635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cxnSp>
        <p:nvCxnSpPr>
          <p:cNvPr id="21" name="Łącznik prostoliniowy 20"/>
          <p:cNvCxnSpPr/>
          <p:nvPr/>
        </p:nvCxnSpPr>
        <p:spPr>
          <a:xfrm>
            <a:off x="2172631" y="3625427"/>
            <a:ext cx="0" cy="1526292"/>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3" name="Elipsa 22"/>
          <p:cNvSpPr/>
          <p:nvPr/>
        </p:nvSpPr>
        <p:spPr>
          <a:xfrm>
            <a:off x="2100623" y="3543668"/>
            <a:ext cx="144016" cy="16351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cxnSp>
        <p:nvCxnSpPr>
          <p:cNvPr id="25" name="Łącznik prostoliniowy 24"/>
          <p:cNvCxnSpPr>
            <a:stCxn id="23" idx="2"/>
          </p:cNvCxnSpPr>
          <p:nvPr/>
        </p:nvCxnSpPr>
        <p:spPr>
          <a:xfrm flipH="1" flipV="1">
            <a:off x="539552" y="3625426"/>
            <a:ext cx="1561071" cy="1"/>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26" name="pole tekstowe 25"/>
          <p:cNvSpPr txBox="1"/>
          <p:nvPr/>
        </p:nvSpPr>
        <p:spPr>
          <a:xfrm>
            <a:off x="2770380" y="5151719"/>
            <a:ext cx="436805" cy="246221"/>
          </a:xfrm>
          <a:prstGeom prst="rect">
            <a:avLst/>
          </a:prstGeom>
          <a:noFill/>
        </p:spPr>
        <p:txBody>
          <a:bodyPr wrap="square" rtlCol="0">
            <a:spAutoFit/>
          </a:bodyPr>
          <a:lstStyle/>
          <a:p>
            <a:r>
              <a:rPr lang="pl-PL" sz="1000" dirty="0" smtClean="0"/>
              <a:t>Q</a:t>
            </a:r>
            <a:r>
              <a:rPr lang="pl-PL" sz="1000" baseline="-25000" dirty="0" smtClean="0"/>
              <a:t>0</a:t>
            </a:r>
            <a:endParaRPr lang="pl-PL" sz="1000" baseline="-25000" dirty="0"/>
          </a:p>
        </p:txBody>
      </p:sp>
      <p:sp>
        <p:nvSpPr>
          <p:cNvPr id="28" name="pole tekstowe 27"/>
          <p:cNvSpPr txBox="1"/>
          <p:nvPr/>
        </p:nvSpPr>
        <p:spPr>
          <a:xfrm>
            <a:off x="1995629" y="5157192"/>
            <a:ext cx="436805" cy="246221"/>
          </a:xfrm>
          <a:prstGeom prst="rect">
            <a:avLst/>
          </a:prstGeom>
          <a:noFill/>
        </p:spPr>
        <p:txBody>
          <a:bodyPr wrap="square" rtlCol="0">
            <a:spAutoFit/>
          </a:bodyPr>
          <a:lstStyle/>
          <a:p>
            <a:r>
              <a:rPr lang="pl-PL" sz="1000" dirty="0" smtClean="0"/>
              <a:t>Q</a:t>
            </a:r>
            <a:r>
              <a:rPr lang="pl-PL" sz="1000" baseline="-25000" dirty="0" smtClean="0"/>
              <a:t>1</a:t>
            </a:r>
            <a:endParaRPr lang="pl-PL" sz="1000" baseline="-25000" dirty="0"/>
          </a:p>
        </p:txBody>
      </p:sp>
      <p:sp>
        <p:nvSpPr>
          <p:cNvPr id="29" name="pole tekstowe 28"/>
          <p:cNvSpPr txBox="1"/>
          <p:nvPr/>
        </p:nvSpPr>
        <p:spPr>
          <a:xfrm>
            <a:off x="235345" y="3502315"/>
            <a:ext cx="436805" cy="246221"/>
          </a:xfrm>
          <a:prstGeom prst="rect">
            <a:avLst/>
          </a:prstGeom>
          <a:noFill/>
        </p:spPr>
        <p:txBody>
          <a:bodyPr wrap="square" rtlCol="0">
            <a:spAutoFit/>
          </a:bodyPr>
          <a:lstStyle/>
          <a:p>
            <a:r>
              <a:rPr lang="pl-PL" sz="1000" dirty="0" smtClean="0"/>
              <a:t>P</a:t>
            </a:r>
            <a:r>
              <a:rPr lang="pl-PL" sz="1000" baseline="-25000" dirty="0" smtClean="0"/>
              <a:t>1</a:t>
            </a:r>
            <a:endParaRPr lang="pl-PL" sz="1000" baseline="-25000" dirty="0"/>
          </a:p>
        </p:txBody>
      </p:sp>
      <p:sp>
        <p:nvSpPr>
          <p:cNvPr id="30" name="pole tekstowe 29"/>
          <p:cNvSpPr txBox="1"/>
          <p:nvPr/>
        </p:nvSpPr>
        <p:spPr>
          <a:xfrm>
            <a:off x="2770380" y="3789678"/>
            <a:ext cx="146395" cy="246221"/>
          </a:xfrm>
          <a:prstGeom prst="rect">
            <a:avLst/>
          </a:prstGeom>
          <a:noFill/>
        </p:spPr>
        <p:txBody>
          <a:bodyPr wrap="square" rtlCol="0">
            <a:spAutoFit/>
          </a:bodyPr>
          <a:lstStyle/>
          <a:p>
            <a:r>
              <a:rPr lang="pl-PL" sz="1000" dirty="0" smtClean="0"/>
              <a:t>A</a:t>
            </a:r>
            <a:endParaRPr lang="pl-PL" sz="1000" dirty="0"/>
          </a:p>
        </p:txBody>
      </p:sp>
      <p:sp>
        <p:nvSpPr>
          <p:cNvPr id="33" name="pole tekstowe 32"/>
          <p:cNvSpPr txBox="1"/>
          <p:nvPr/>
        </p:nvSpPr>
        <p:spPr>
          <a:xfrm>
            <a:off x="2159587" y="3855140"/>
            <a:ext cx="170104" cy="246221"/>
          </a:xfrm>
          <a:prstGeom prst="rect">
            <a:avLst/>
          </a:prstGeom>
          <a:noFill/>
        </p:spPr>
        <p:txBody>
          <a:bodyPr wrap="square" rtlCol="0">
            <a:spAutoFit/>
          </a:bodyPr>
          <a:lstStyle/>
          <a:p>
            <a:r>
              <a:rPr lang="pl-PL" sz="1000" dirty="0" smtClean="0"/>
              <a:t>B</a:t>
            </a:r>
            <a:endParaRPr lang="pl-PL" sz="1000" dirty="0"/>
          </a:p>
        </p:txBody>
      </p:sp>
      <p:sp>
        <p:nvSpPr>
          <p:cNvPr id="34" name="pole tekstowe 33"/>
          <p:cNvSpPr txBox="1"/>
          <p:nvPr/>
        </p:nvSpPr>
        <p:spPr>
          <a:xfrm>
            <a:off x="2093381" y="3236567"/>
            <a:ext cx="253991" cy="246221"/>
          </a:xfrm>
          <a:prstGeom prst="rect">
            <a:avLst/>
          </a:prstGeom>
          <a:noFill/>
        </p:spPr>
        <p:txBody>
          <a:bodyPr wrap="square" rtlCol="0">
            <a:spAutoFit/>
          </a:bodyPr>
          <a:lstStyle/>
          <a:p>
            <a:r>
              <a:rPr lang="pl-PL" sz="1000" dirty="0" smtClean="0"/>
              <a:t>C</a:t>
            </a:r>
            <a:endParaRPr lang="pl-PL" sz="1000" dirty="0"/>
          </a:p>
        </p:txBody>
      </p:sp>
      <p:sp>
        <p:nvSpPr>
          <p:cNvPr id="35" name="pole tekstowe 34"/>
          <p:cNvSpPr txBox="1"/>
          <p:nvPr/>
        </p:nvSpPr>
        <p:spPr>
          <a:xfrm>
            <a:off x="235345" y="4025969"/>
            <a:ext cx="436805" cy="246221"/>
          </a:xfrm>
          <a:prstGeom prst="rect">
            <a:avLst/>
          </a:prstGeom>
          <a:noFill/>
        </p:spPr>
        <p:txBody>
          <a:bodyPr wrap="square" rtlCol="0">
            <a:spAutoFit/>
          </a:bodyPr>
          <a:lstStyle/>
          <a:p>
            <a:r>
              <a:rPr lang="pl-PL" sz="1000" dirty="0" smtClean="0"/>
              <a:t>P</a:t>
            </a:r>
            <a:r>
              <a:rPr lang="pl-PL" sz="1000" baseline="-25000" dirty="0" smtClean="0"/>
              <a:t>0</a:t>
            </a:r>
            <a:endParaRPr lang="pl-PL" sz="1000" baseline="-25000" dirty="0"/>
          </a:p>
        </p:txBody>
      </p:sp>
    </p:spTree>
    <p:extLst>
      <p:ext uri="{BB962C8B-B14F-4D97-AF65-F5344CB8AC3E}">
        <p14:creationId xmlns:p14="http://schemas.microsoft.com/office/powerpoint/2010/main" val="2942275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908720"/>
            <a:ext cx="8229600" cy="5217443"/>
          </a:xfrm>
        </p:spPr>
        <p:txBody>
          <a:bodyPr/>
          <a:lstStyle/>
          <a:p>
            <a:pPr marL="0" indent="0" algn="just">
              <a:buNone/>
            </a:pPr>
            <a:r>
              <a:rPr lang="pl-PL" dirty="0" smtClean="0"/>
              <a:t>Istnieje jednak </a:t>
            </a:r>
            <a:r>
              <a:rPr lang="pl-PL" b="1" dirty="0" smtClean="0">
                <a:solidFill>
                  <a:schemeClr val="accent2"/>
                </a:solidFill>
              </a:rPr>
              <a:t>pokusa obniżenia przez poszczególne firmy ceny</a:t>
            </a:r>
            <a:r>
              <a:rPr lang="pl-PL" dirty="0" smtClean="0"/>
              <a:t>. Spowoduje to wzrost ich zysków, kosztem pozostałych przedsiębiorstw. </a:t>
            </a:r>
          </a:p>
          <a:p>
            <a:pPr marL="0" indent="0" algn="just">
              <a:buNone/>
            </a:pPr>
            <a:endParaRPr lang="pl-PL" dirty="0"/>
          </a:p>
          <a:p>
            <a:pPr marL="0" indent="0" algn="just">
              <a:buNone/>
            </a:pPr>
            <a:r>
              <a:rPr lang="pl-PL" dirty="0" smtClean="0"/>
              <a:t>Pozostałe firmy mogą również obniżyć ceny i w efekcie żadne z przedsiębiorstw nie osiągnie takiego zysku, jak w przypadku porozumienia. </a:t>
            </a:r>
            <a:endParaRPr lang="pl-PL" dirty="0"/>
          </a:p>
        </p:txBody>
      </p:sp>
    </p:spTree>
    <p:extLst>
      <p:ext uri="{BB962C8B-B14F-4D97-AF65-F5344CB8AC3E}">
        <p14:creationId xmlns:p14="http://schemas.microsoft.com/office/powerpoint/2010/main" val="2091617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420888"/>
            <a:ext cx="8229600" cy="1143000"/>
          </a:xfrm>
        </p:spPr>
        <p:txBody>
          <a:bodyPr/>
          <a:lstStyle/>
          <a:p>
            <a:r>
              <a:rPr lang="pl-PL" b="1" dirty="0" smtClean="0">
                <a:solidFill>
                  <a:srgbClr val="FF0000"/>
                </a:solidFill>
              </a:rPr>
              <a:t>Złamana krzywa popytu </a:t>
            </a:r>
            <a:br>
              <a:rPr lang="pl-PL" b="1" dirty="0" smtClean="0">
                <a:solidFill>
                  <a:srgbClr val="FF0000"/>
                </a:solidFill>
              </a:rPr>
            </a:br>
            <a:r>
              <a:rPr lang="pl-PL" b="1" dirty="0" smtClean="0">
                <a:solidFill>
                  <a:srgbClr val="FF0000"/>
                </a:solidFill>
              </a:rPr>
              <a:t>w oligopolu</a:t>
            </a:r>
            <a:endParaRPr lang="pl-PL" b="1" dirty="0">
              <a:solidFill>
                <a:srgbClr val="FF0000"/>
              </a:solidFill>
            </a:endParaRPr>
          </a:p>
        </p:txBody>
      </p:sp>
    </p:spTree>
    <p:extLst>
      <p:ext uri="{BB962C8B-B14F-4D97-AF65-F5344CB8AC3E}">
        <p14:creationId xmlns:p14="http://schemas.microsoft.com/office/powerpoint/2010/main" val="3762992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lstStyle/>
          <a:p>
            <a:pPr marL="0" indent="0" algn="just">
              <a:buNone/>
            </a:pPr>
            <a:r>
              <a:rPr lang="pl-PL" dirty="0" smtClean="0"/>
              <a:t>Model powstał w 1939 roku. Niezależnie stworzył go w Stanach Zjednoczonych </a:t>
            </a:r>
            <a:r>
              <a:rPr lang="pl-PL" dirty="0" err="1" smtClean="0"/>
              <a:t>Sweezy</a:t>
            </a:r>
            <a:r>
              <a:rPr lang="pl-PL" dirty="0" smtClean="0"/>
              <a:t> i Hall i </a:t>
            </a:r>
            <a:r>
              <a:rPr lang="pl-PL" dirty="0" err="1" smtClean="0"/>
              <a:t>Hitch</a:t>
            </a:r>
            <a:r>
              <a:rPr lang="pl-PL" dirty="0" smtClean="0"/>
              <a:t> w Wielkiej Brytanii.  </a:t>
            </a:r>
          </a:p>
          <a:p>
            <a:pPr marL="0" indent="0" algn="just">
              <a:buNone/>
            </a:pPr>
            <a:endParaRPr lang="pl-PL" dirty="0"/>
          </a:p>
          <a:p>
            <a:pPr marL="0" indent="0" algn="just">
              <a:buNone/>
            </a:pPr>
            <a:r>
              <a:rPr lang="pl-PL" dirty="0" smtClean="0"/>
              <a:t>W modelu zakłada się, że </a:t>
            </a:r>
            <a:r>
              <a:rPr lang="pl-PL" b="1" dirty="0" smtClean="0">
                <a:solidFill>
                  <a:schemeClr val="accent2"/>
                </a:solidFill>
              </a:rPr>
              <a:t>obniżenie ceny </a:t>
            </a:r>
            <a:r>
              <a:rPr lang="pl-PL" dirty="0" smtClean="0"/>
              <a:t>przez przedsiębiorstwo spowoduje taką samą reakcję konkurentów i popyt nie wzrośnie tak, jakby sobie życzyło przedsiębiorstwo (stąd poniżej ceny p</a:t>
            </a:r>
            <a:r>
              <a:rPr lang="pl-PL" baseline="-25000" dirty="0" smtClean="0"/>
              <a:t>0</a:t>
            </a:r>
            <a:r>
              <a:rPr lang="pl-PL" dirty="0" smtClean="0"/>
              <a:t> </a:t>
            </a:r>
            <a:r>
              <a:rPr lang="pl-PL" b="1" dirty="0">
                <a:solidFill>
                  <a:schemeClr val="accent2"/>
                </a:solidFill>
              </a:rPr>
              <a:t>funkcja popytu jest mało elastyczna</a:t>
            </a:r>
            <a:r>
              <a:rPr lang="pl-PL" dirty="0" smtClean="0"/>
              <a:t> </a:t>
            </a:r>
            <a:br>
              <a:rPr lang="pl-PL" dirty="0" smtClean="0"/>
            </a:br>
            <a:r>
              <a:rPr lang="pl-PL" dirty="0" smtClean="0"/>
              <a:t>i stroma). </a:t>
            </a:r>
            <a:endParaRPr lang="pl-PL" dirty="0"/>
          </a:p>
        </p:txBody>
      </p:sp>
    </p:spTree>
    <p:extLst>
      <p:ext uri="{BB962C8B-B14F-4D97-AF65-F5344CB8AC3E}">
        <p14:creationId xmlns:p14="http://schemas.microsoft.com/office/powerpoint/2010/main" val="1415547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lstStyle/>
          <a:p>
            <a:pPr marL="0" indent="0" algn="just">
              <a:buNone/>
            </a:pPr>
            <a:r>
              <a:rPr lang="pl-PL" b="1" dirty="0" smtClean="0">
                <a:solidFill>
                  <a:schemeClr val="accent2"/>
                </a:solidFill>
              </a:rPr>
              <a:t>Wzrost ceny </a:t>
            </a:r>
            <a:r>
              <a:rPr lang="pl-PL" dirty="0" smtClean="0"/>
              <a:t>powyżej p</a:t>
            </a:r>
            <a:r>
              <a:rPr lang="pl-PL" baseline="-25000" dirty="0" smtClean="0"/>
              <a:t>0</a:t>
            </a:r>
            <a:r>
              <a:rPr lang="pl-PL" dirty="0" smtClean="0"/>
              <a:t> nie spowoduje reakcji konkurentów i </a:t>
            </a:r>
            <a:r>
              <a:rPr lang="pl-PL" b="1" dirty="0">
                <a:solidFill>
                  <a:schemeClr val="accent2"/>
                </a:solidFill>
              </a:rPr>
              <a:t>krzywa popytu jest bardzo elastyczna</a:t>
            </a:r>
            <a:r>
              <a:rPr lang="pl-PL" dirty="0" smtClean="0"/>
              <a:t> (szybko spada popyt) </a:t>
            </a:r>
            <a:br>
              <a:rPr lang="pl-PL" dirty="0" smtClean="0"/>
            </a:br>
            <a:r>
              <a:rPr lang="pl-PL" dirty="0" smtClean="0"/>
              <a:t>i posiada łagodne nachylenie. </a:t>
            </a:r>
          </a:p>
          <a:p>
            <a:pPr marL="0" indent="0" algn="just">
              <a:buNone/>
            </a:pPr>
            <a:endParaRPr lang="pl-PL" dirty="0"/>
          </a:p>
          <a:p>
            <a:pPr marL="0" indent="0" algn="just">
              <a:buNone/>
            </a:pPr>
            <a:r>
              <a:rPr lang="pl-PL" dirty="0" smtClean="0"/>
              <a:t>Dwóm różnym częściom krzywej popytu na wykresie, odpowiadają dwa różne przebiegi funkcji utargu krańcowego. </a:t>
            </a:r>
          </a:p>
          <a:p>
            <a:pPr marL="0" indent="0" algn="just">
              <a:buNone/>
            </a:pPr>
            <a:endParaRPr lang="pl-PL" dirty="0"/>
          </a:p>
          <a:p>
            <a:pPr marL="0" indent="0" algn="just">
              <a:buNone/>
            </a:pPr>
            <a:r>
              <a:rPr lang="pl-PL" b="1" dirty="0" smtClean="0">
                <a:solidFill>
                  <a:srgbClr val="FF0000"/>
                </a:solidFill>
              </a:rPr>
              <a:t>W punkcie A, przy cenie p</a:t>
            </a:r>
            <a:r>
              <a:rPr lang="pl-PL" b="1" baseline="-25000" dirty="0" smtClean="0">
                <a:solidFill>
                  <a:srgbClr val="FF0000"/>
                </a:solidFill>
              </a:rPr>
              <a:t>0</a:t>
            </a:r>
            <a:r>
              <a:rPr lang="pl-PL" b="1" dirty="0" smtClean="0">
                <a:solidFill>
                  <a:srgbClr val="FF0000"/>
                </a:solidFill>
              </a:rPr>
              <a:t> funkcja popytu jest złamana</a:t>
            </a:r>
            <a:endParaRPr lang="pl-PL" b="1" dirty="0">
              <a:solidFill>
                <a:srgbClr val="FF0000"/>
              </a:solidFill>
            </a:endParaRPr>
          </a:p>
        </p:txBody>
      </p:sp>
    </p:spTree>
    <p:extLst>
      <p:ext uri="{BB962C8B-B14F-4D97-AF65-F5344CB8AC3E}">
        <p14:creationId xmlns:p14="http://schemas.microsoft.com/office/powerpoint/2010/main" val="4153812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932040" y="260648"/>
            <a:ext cx="3754760" cy="5865515"/>
          </a:xfrm>
        </p:spPr>
        <p:txBody>
          <a:bodyPr/>
          <a:lstStyle/>
          <a:p>
            <a:pPr marL="0" indent="0" algn="just">
              <a:buNone/>
            </a:pPr>
            <a:r>
              <a:rPr lang="pl-PL" sz="2400" b="1" dirty="0" smtClean="0">
                <a:solidFill>
                  <a:srgbClr val="FF0000"/>
                </a:solidFill>
              </a:rPr>
              <a:t>Przy produkcji Q</a:t>
            </a:r>
            <a:r>
              <a:rPr lang="pl-PL" sz="2400" b="1" baseline="-25000" dirty="0" smtClean="0">
                <a:solidFill>
                  <a:srgbClr val="FF0000"/>
                </a:solidFill>
              </a:rPr>
              <a:t>0</a:t>
            </a:r>
            <a:r>
              <a:rPr lang="pl-PL" sz="2400" b="1" dirty="0" smtClean="0">
                <a:solidFill>
                  <a:srgbClr val="FF0000"/>
                </a:solidFill>
              </a:rPr>
              <a:t> krzywa MR jest nieciągła</a:t>
            </a:r>
            <a:r>
              <a:rPr lang="pl-PL" sz="2400" dirty="0" smtClean="0"/>
              <a:t>. </a:t>
            </a:r>
          </a:p>
          <a:p>
            <a:pPr marL="0" indent="0" algn="just">
              <a:buNone/>
            </a:pPr>
            <a:endParaRPr lang="pl-PL" sz="2400" dirty="0"/>
          </a:p>
          <a:p>
            <a:pPr marL="0" indent="0" algn="just">
              <a:buNone/>
            </a:pPr>
            <a:r>
              <a:rPr lang="pl-PL" sz="2400" dirty="0" smtClean="0"/>
              <a:t>Wielkość produkcji Q</a:t>
            </a:r>
            <a:r>
              <a:rPr lang="pl-PL" sz="2400" baseline="-25000" dirty="0"/>
              <a:t>0</a:t>
            </a:r>
            <a:r>
              <a:rPr lang="pl-PL" sz="2400" dirty="0" smtClean="0"/>
              <a:t> uznaje się za tą, która maksymalizuje zysk przedsiębiorstwa.</a:t>
            </a:r>
          </a:p>
          <a:p>
            <a:pPr marL="0" indent="0" algn="just">
              <a:buNone/>
            </a:pPr>
            <a:endParaRPr lang="pl-PL" sz="2400" dirty="0"/>
          </a:p>
          <a:p>
            <a:pPr marL="0" indent="0" algn="just">
              <a:buNone/>
            </a:pPr>
            <a:r>
              <a:rPr lang="pl-PL" sz="2400" dirty="0" smtClean="0"/>
              <a:t>Ze względu na nieciągłość krzywej MR </a:t>
            </a:r>
            <a:r>
              <a:rPr lang="pl-PL" sz="2400" b="1" dirty="0" smtClean="0">
                <a:solidFill>
                  <a:srgbClr val="0070C0"/>
                </a:solidFill>
              </a:rPr>
              <a:t>niewielkie wahania kosztów nie spowodują zmiany decyzji firmy </a:t>
            </a:r>
            <a:br>
              <a:rPr lang="pl-PL" sz="2400" b="1" dirty="0" smtClean="0">
                <a:solidFill>
                  <a:srgbClr val="0070C0"/>
                </a:solidFill>
              </a:rPr>
            </a:br>
            <a:r>
              <a:rPr lang="pl-PL" sz="2400" b="1" dirty="0" smtClean="0">
                <a:solidFill>
                  <a:srgbClr val="0070C0"/>
                </a:solidFill>
              </a:rPr>
              <a:t>o wielkości produkcji</a:t>
            </a:r>
            <a:r>
              <a:rPr lang="pl-PL" b="1" dirty="0" smtClean="0">
                <a:solidFill>
                  <a:srgbClr val="0070C0"/>
                </a:solidFill>
              </a:rPr>
              <a:t>.  </a:t>
            </a:r>
            <a:endParaRPr lang="pl-PL" b="1" dirty="0">
              <a:solidFill>
                <a:srgbClr val="0070C0"/>
              </a:solidFill>
            </a:endParaRPr>
          </a:p>
        </p:txBody>
      </p:sp>
      <p:cxnSp>
        <p:nvCxnSpPr>
          <p:cNvPr id="5" name="Łącznik prosty ze strzałką 4"/>
          <p:cNvCxnSpPr/>
          <p:nvPr/>
        </p:nvCxnSpPr>
        <p:spPr>
          <a:xfrm flipV="1">
            <a:off x="1067375" y="1643920"/>
            <a:ext cx="0" cy="307164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Łącznik prosty ze strzałką 6"/>
          <p:cNvCxnSpPr/>
          <p:nvPr/>
        </p:nvCxnSpPr>
        <p:spPr>
          <a:xfrm>
            <a:off x="1067375" y="4715564"/>
            <a:ext cx="3185302"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pole tekstowe 7"/>
          <p:cNvSpPr txBox="1"/>
          <p:nvPr/>
        </p:nvSpPr>
        <p:spPr>
          <a:xfrm>
            <a:off x="2978556" y="5188125"/>
            <a:ext cx="1456138" cy="269309"/>
          </a:xfrm>
          <a:prstGeom prst="rect">
            <a:avLst/>
          </a:prstGeom>
          <a:noFill/>
        </p:spPr>
        <p:txBody>
          <a:bodyPr wrap="square" rtlCol="0">
            <a:spAutoFit/>
          </a:bodyPr>
          <a:lstStyle/>
          <a:p>
            <a:r>
              <a:rPr lang="pl-PL" sz="1000" dirty="0" smtClean="0"/>
              <a:t>ilość dóbr</a:t>
            </a:r>
            <a:endParaRPr lang="pl-PL" sz="1000" dirty="0"/>
          </a:p>
        </p:txBody>
      </p:sp>
      <p:sp>
        <p:nvSpPr>
          <p:cNvPr id="9" name="pole tekstowe 8"/>
          <p:cNvSpPr txBox="1"/>
          <p:nvPr/>
        </p:nvSpPr>
        <p:spPr>
          <a:xfrm rot="16200000">
            <a:off x="-297954" y="2203809"/>
            <a:ext cx="1693343" cy="505686"/>
          </a:xfrm>
          <a:prstGeom prst="rect">
            <a:avLst/>
          </a:prstGeom>
          <a:noFill/>
        </p:spPr>
        <p:txBody>
          <a:bodyPr wrap="square" rtlCol="0">
            <a:spAutoFit/>
          </a:bodyPr>
          <a:lstStyle/>
          <a:p>
            <a:r>
              <a:rPr lang="pl-PL" sz="1000" dirty="0" smtClean="0"/>
              <a:t>cena, utarg krańcowy, koszt krańcowy</a:t>
            </a:r>
            <a:endParaRPr lang="pl-PL" sz="1000" dirty="0"/>
          </a:p>
        </p:txBody>
      </p:sp>
      <p:cxnSp>
        <p:nvCxnSpPr>
          <p:cNvPr id="12" name="Łącznik prostoliniowy 11"/>
          <p:cNvCxnSpPr>
            <a:stCxn id="10" idx="0"/>
          </p:cNvCxnSpPr>
          <p:nvPr/>
        </p:nvCxnSpPr>
        <p:spPr>
          <a:xfrm>
            <a:off x="2479322" y="2904082"/>
            <a:ext cx="0" cy="1811483"/>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cxnSp>
        <p:nvCxnSpPr>
          <p:cNvPr id="14" name="Łącznik prostoliniowy 13"/>
          <p:cNvCxnSpPr/>
          <p:nvPr/>
        </p:nvCxnSpPr>
        <p:spPr>
          <a:xfrm flipH="1">
            <a:off x="1090680" y="2933596"/>
            <a:ext cx="1398373" cy="23061"/>
          </a:xfrm>
          <a:prstGeom prst="line">
            <a:avLst/>
          </a:prstGeom>
          <a:ln>
            <a:solidFill>
              <a:schemeClr val="tx1"/>
            </a:solidFill>
            <a:prstDash val="dashDot"/>
          </a:ln>
        </p:spPr>
        <p:style>
          <a:lnRef idx="1">
            <a:schemeClr val="accent1"/>
          </a:lnRef>
          <a:fillRef idx="0">
            <a:schemeClr val="accent1"/>
          </a:fillRef>
          <a:effectRef idx="0">
            <a:schemeClr val="accent1"/>
          </a:effectRef>
          <a:fontRef idx="minor">
            <a:schemeClr val="tx1"/>
          </a:fontRef>
        </p:style>
      </p:cxnSp>
      <p:sp>
        <p:nvSpPr>
          <p:cNvPr id="19" name="pole tekstowe 18"/>
          <p:cNvSpPr txBox="1"/>
          <p:nvPr/>
        </p:nvSpPr>
        <p:spPr>
          <a:xfrm>
            <a:off x="2432504" y="2713533"/>
            <a:ext cx="364035" cy="269309"/>
          </a:xfrm>
          <a:prstGeom prst="rect">
            <a:avLst/>
          </a:prstGeom>
          <a:noFill/>
        </p:spPr>
        <p:txBody>
          <a:bodyPr wrap="square" rtlCol="0">
            <a:spAutoFit/>
          </a:bodyPr>
          <a:lstStyle/>
          <a:p>
            <a:r>
              <a:rPr lang="pl-PL" sz="1000" dirty="0" smtClean="0"/>
              <a:t>A</a:t>
            </a:r>
            <a:endParaRPr lang="pl-PL" sz="1000" dirty="0"/>
          </a:p>
        </p:txBody>
      </p:sp>
      <p:sp>
        <p:nvSpPr>
          <p:cNvPr id="20" name="pole tekstowe 19"/>
          <p:cNvSpPr txBox="1"/>
          <p:nvPr/>
        </p:nvSpPr>
        <p:spPr>
          <a:xfrm>
            <a:off x="730839" y="2798941"/>
            <a:ext cx="546052" cy="269309"/>
          </a:xfrm>
          <a:prstGeom prst="rect">
            <a:avLst/>
          </a:prstGeom>
          <a:noFill/>
        </p:spPr>
        <p:txBody>
          <a:bodyPr wrap="square" rtlCol="0">
            <a:spAutoFit/>
          </a:bodyPr>
          <a:lstStyle/>
          <a:p>
            <a:r>
              <a:rPr lang="pl-PL" sz="1000" dirty="0" smtClean="0"/>
              <a:t>p</a:t>
            </a:r>
            <a:r>
              <a:rPr lang="pl-PL" sz="1000" baseline="-25000" dirty="0" smtClean="0"/>
              <a:t>0</a:t>
            </a:r>
            <a:endParaRPr lang="pl-PL" sz="1000" baseline="-25000" dirty="0"/>
          </a:p>
        </p:txBody>
      </p:sp>
      <p:sp>
        <p:nvSpPr>
          <p:cNvPr id="21" name="pole tekstowe 20"/>
          <p:cNvSpPr txBox="1"/>
          <p:nvPr/>
        </p:nvSpPr>
        <p:spPr>
          <a:xfrm>
            <a:off x="2263339" y="4710926"/>
            <a:ext cx="546052" cy="269309"/>
          </a:xfrm>
          <a:prstGeom prst="rect">
            <a:avLst/>
          </a:prstGeom>
          <a:noFill/>
        </p:spPr>
        <p:txBody>
          <a:bodyPr wrap="square" rtlCol="0">
            <a:spAutoFit/>
          </a:bodyPr>
          <a:lstStyle/>
          <a:p>
            <a:r>
              <a:rPr lang="pl-PL" sz="1000" dirty="0" smtClean="0"/>
              <a:t>Q</a:t>
            </a:r>
            <a:r>
              <a:rPr lang="pl-PL" sz="1000" baseline="-25000" dirty="0" smtClean="0"/>
              <a:t>0</a:t>
            </a:r>
            <a:endParaRPr lang="pl-PL" sz="1000" baseline="-25000" dirty="0"/>
          </a:p>
        </p:txBody>
      </p:sp>
      <p:cxnSp>
        <p:nvCxnSpPr>
          <p:cNvPr id="23" name="Łącznik prostoliniowy 22"/>
          <p:cNvCxnSpPr/>
          <p:nvPr/>
        </p:nvCxnSpPr>
        <p:spPr>
          <a:xfrm>
            <a:off x="1090680" y="2456652"/>
            <a:ext cx="1373391" cy="46446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Łącznik prostoliniowy 31"/>
          <p:cNvCxnSpPr/>
          <p:nvPr/>
        </p:nvCxnSpPr>
        <p:spPr>
          <a:xfrm>
            <a:off x="2505137" y="2958546"/>
            <a:ext cx="1001095" cy="1338922"/>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Elipsa 9"/>
          <p:cNvSpPr/>
          <p:nvPr/>
        </p:nvSpPr>
        <p:spPr>
          <a:xfrm>
            <a:off x="2432504" y="2904082"/>
            <a:ext cx="93635" cy="787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cxnSp>
        <p:nvCxnSpPr>
          <p:cNvPr id="34" name="Łącznik prostoliniowy 33"/>
          <p:cNvCxnSpPr/>
          <p:nvPr/>
        </p:nvCxnSpPr>
        <p:spPr>
          <a:xfrm>
            <a:off x="1067375" y="2456652"/>
            <a:ext cx="1418048" cy="1112943"/>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Łącznik prostoliniowy 35"/>
          <p:cNvCxnSpPr/>
          <p:nvPr/>
        </p:nvCxnSpPr>
        <p:spPr>
          <a:xfrm>
            <a:off x="2479322" y="4164243"/>
            <a:ext cx="180704" cy="55132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pole tekstowe 36"/>
          <p:cNvSpPr txBox="1"/>
          <p:nvPr/>
        </p:nvSpPr>
        <p:spPr>
          <a:xfrm>
            <a:off x="3433599" y="3924791"/>
            <a:ext cx="546052" cy="269309"/>
          </a:xfrm>
          <a:prstGeom prst="rect">
            <a:avLst/>
          </a:prstGeom>
          <a:noFill/>
        </p:spPr>
        <p:txBody>
          <a:bodyPr wrap="square" rtlCol="0">
            <a:spAutoFit/>
          </a:bodyPr>
          <a:lstStyle/>
          <a:p>
            <a:r>
              <a:rPr lang="pl-PL" sz="1000" b="1" dirty="0" smtClean="0">
                <a:solidFill>
                  <a:srgbClr val="FF0000"/>
                </a:solidFill>
              </a:rPr>
              <a:t>D</a:t>
            </a:r>
            <a:endParaRPr lang="pl-PL" sz="1000" b="1" dirty="0">
              <a:solidFill>
                <a:srgbClr val="FF0000"/>
              </a:solidFill>
            </a:endParaRPr>
          </a:p>
        </p:txBody>
      </p:sp>
      <p:sp>
        <p:nvSpPr>
          <p:cNvPr id="38" name="pole tekstowe 37"/>
          <p:cNvSpPr txBox="1"/>
          <p:nvPr/>
        </p:nvSpPr>
        <p:spPr>
          <a:xfrm>
            <a:off x="2526139" y="4306323"/>
            <a:ext cx="546052" cy="269309"/>
          </a:xfrm>
          <a:prstGeom prst="rect">
            <a:avLst/>
          </a:prstGeom>
          <a:noFill/>
        </p:spPr>
        <p:txBody>
          <a:bodyPr wrap="square" rtlCol="0">
            <a:spAutoFit/>
          </a:bodyPr>
          <a:lstStyle/>
          <a:p>
            <a:r>
              <a:rPr lang="pl-PL" sz="1000" b="1" dirty="0" smtClean="0">
                <a:solidFill>
                  <a:srgbClr val="FF0000"/>
                </a:solidFill>
              </a:rPr>
              <a:t>MR</a:t>
            </a:r>
            <a:endParaRPr lang="pl-PL" sz="1000" b="1" dirty="0">
              <a:solidFill>
                <a:srgbClr val="FF0000"/>
              </a:solidFill>
            </a:endParaRPr>
          </a:p>
        </p:txBody>
      </p:sp>
      <p:sp>
        <p:nvSpPr>
          <p:cNvPr id="39" name="pole tekstowe 38"/>
          <p:cNvSpPr txBox="1"/>
          <p:nvPr/>
        </p:nvSpPr>
        <p:spPr>
          <a:xfrm>
            <a:off x="2109209" y="3145527"/>
            <a:ext cx="546052" cy="269309"/>
          </a:xfrm>
          <a:prstGeom prst="rect">
            <a:avLst/>
          </a:prstGeom>
          <a:noFill/>
        </p:spPr>
        <p:txBody>
          <a:bodyPr wrap="square" rtlCol="0">
            <a:spAutoFit/>
          </a:bodyPr>
          <a:lstStyle/>
          <a:p>
            <a:r>
              <a:rPr lang="pl-PL" sz="1000" b="1" dirty="0" smtClean="0">
                <a:solidFill>
                  <a:srgbClr val="FF0000"/>
                </a:solidFill>
              </a:rPr>
              <a:t>MR</a:t>
            </a:r>
            <a:endParaRPr lang="pl-PL" sz="1000" b="1" dirty="0">
              <a:solidFill>
                <a:srgbClr val="FF0000"/>
              </a:solidFill>
            </a:endParaRPr>
          </a:p>
        </p:txBody>
      </p:sp>
    </p:spTree>
    <p:extLst>
      <p:ext uri="{BB962C8B-B14F-4D97-AF65-F5344CB8AC3E}">
        <p14:creationId xmlns:p14="http://schemas.microsoft.com/office/powerpoint/2010/main" val="1055597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dirty="0" smtClean="0"/>
              <a:t>Model nie wyjaśnia, jakie czynniki wyznaczają początkową cenę p</a:t>
            </a:r>
            <a:r>
              <a:rPr lang="pl-PL" baseline="-25000" dirty="0" smtClean="0"/>
              <a:t>0</a:t>
            </a:r>
            <a:r>
              <a:rPr lang="pl-PL" dirty="0" smtClean="0"/>
              <a:t>. Może być ona wynikiem zmowy. </a:t>
            </a:r>
          </a:p>
          <a:p>
            <a:pPr marL="0" indent="0" algn="just">
              <a:buNone/>
            </a:pPr>
            <a:endParaRPr lang="pl-PL" dirty="0"/>
          </a:p>
          <a:p>
            <a:pPr marL="0" indent="0" algn="just">
              <a:buNone/>
            </a:pPr>
            <a:r>
              <a:rPr lang="pl-PL" b="1" dirty="0" smtClean="0">
                <a:solidFill>
                  <a:srgbClr val="0070C0"/>
                </a:solidFill>
              </a:rPr>
              <a:t>Cena podniesiona zostanie wtedy, gdy wzrosną koszty dla wszystkich przedsiębiorstw z gałęzi. </a:t>
            </a:r>
            <a:endParaRPr lang="pl-PL" b="1" dirty="0">
              <a:solidFill>
                <a:srgbClr val="0070C0"/>
              </a:solidFill>
            </a:endParaRPr>
          </a:p>
        </p:txBody>
      </p:sp>
    </p:spTree>
    <p:extLst>
      <p:ext uri="{BB962C8B-B14F-4D97-AF65-F5344CB8AC3E}">
        <p14:creationId xmlns:p14="http://schemas.microsoft.com/office/powerpoint/2010/main" val="974165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3528" y="2708920"/>
            <a:ext cx="8229600" cy="1143000"/>
          </a:xfrm>
        </p:spPr>
        <p:txBody>
          <a:bodyPr/>
          <a:lstStyle/>
          <a:p>
            <a:r>
              <a:rPr lang="pl-PL" b="1" dirty="0" smtClean="0">
                <a:solidFill>
                  <a:srgbClr val="FF0000"/>
                </a:solidFill>
              </a:rPr>
              <a:t>Teoria gier</a:t>
            </a:r>
            <a:endParaRPr lang="pl-PL" b="1" dirty="0">
              <a:solidFill>
                <a:srgbClr val="FF0000"/>
              </a:solidFill>
            </a:endParaRPr>
          </a:p>
        </p:txBody>
      </p:sp>
    </p:spTree>
    <p:extLst>
      <p:ext uri="{BB962C8B-B14F-4D97-AF65-F5344CB8AC3E}">
        <p14:creationId xmlns:p14="http://schemas.microsoft.com/office/powerpoint/2010/main" val="2441862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04664"/>
            <a:ext cx="8229600" cy="5721499"/>
          </a:xfrm>
        </p:spPr>
        <p:txBody>
          <a:bodyPr/>
          <a:lstStyle/>
          <a:p>
            <a:pPr marL="0" indent="0" algn="just">
              <a:buNone/>
            </a:pPr>
            <a:r>
              <a:rPr lang="pl-PL" b="1" dirty="0" smtClean="0">
                <a:solidFill>
                  <a:srgbClr val="FF0000"/>
                </a:solidFill>
              </a:rPr>
              <a:t>Gra</a:t>
            </a:r>
            <a:r>
              <a:rPr lang="pl-PL" dirty="0" smtClean="0"/>
              <a:t> jest sytuacją, w której rozsądne decyzje zależą od nawzajem od siebie.</a:t>
            </a:r>
          </a:p>
          <a:p>
            <a:pPr marL="0" indent="0" algn="just">
              <a:buNone/>
            </a:pPr>
            <a:endParaRPr lang="pl-PL" dirty="0"/>
          </a:p>
          <a:p>
            <a:pPr marL="0" indent="0" algn="just">
              <a:buNone/>
            </a:pPr>
            <a:r>
              <a:rPr lang="pl-PL" b="1" dirty="0">
                <a:solidFill>
                  <a:srgbClr val="FF0000"/>
                </a:solidFill>
              </a:rPr>
              <a:t>Strategia</a:t>
            </a:r>
            <a:r>
              <a:rPr lang="pl-PL" dirty="0" smtClean="0"/>
              <a:t> jest planem gry, który zawiera posunięcia gracza w każdej zaistniałej sytuacji. </a:t>
            </a:r>
          </a:p>
          <a:p>
            <a:pPr marL="0" indent="0" algn="just">
              <a:buNone/>
            </a:pPr>
            <a:endParaRPr lang="pl-PL" dirty="0"/>
          </a:p>
          <a:p>
            <a:pPr marL="0" indent="0" algn="just">
              <a:buNone/>
            </a:pPr>
            <a:r>
              <a:rPr lang="pl-PL" b="1" dirty="0">
                <a:solidFill>
                  <a:srgbClr val="FF0000"/>
                </a:solidFill>
              </a:rPr>
              <a:t>Równowaga</a:t>
            </a:r>
            <a:r>
              <a:rPr lang="pl-PL" dirty="0" smtClean="0"/>
              <a:t> występuje wtedy, gdy </a:t>
            </a:r>
            <a:r>
              <a:rPr lang="pl-PL" smtClean="0"/>
              <a:t>każdy </a:t>
            </a:r>
            <a:br>
              <a:rPr lang="pl-PL" smtClean="0"/>
            </a:br>
            <a:r>
              <a:rPr lang="pl-PL" smtClean="0"/>
              <a:t>z </a:t>
            </a:r>
            <a:r>
              <a:rPr lang="pl-PL" dirty="0" smtClean="0"/>
              <a:t>graczy wybiera przy strategiach innych graczy najlepszą dla siebie strategię. Jest ona nazywana </a:t>
            </a:r>
            <a:r>
              <a:rPr lang="pl-PL" b="1" dirty="0">
                <a:solidFill>
                  <a:srgbClr val="FF0000"/>
                </a:solidFill>
              </a:rPr>
              <a:t>równowagą </a:t>
            </a:r>
            <a:r>
              <a:rPr lang="pl-PL" b="1" dirty="0" err="1">
                <a:solidFill>
                  <a:srgbClr val="FF0000"/>
                </a:solidFill>
              </a:rPr>
              <a:t>Nasha</a:t>
            </a:r>
            <a:r>
              <a:rPr lang="pl-PL" b="1" dirty="0">
                <a:solidFill>
                  <a:srgbClr val="FF0000"/>
                </a:solidFill>
              </a:rPr>
              <a:t>. </a:t>
            </a:r>
          </a:p>
        </p:txBody>
      </p:sp>
    </p:spTree>
    <p:extLst>
      <p:ext uri="{BB962C8B-B14F-4D97-AF65-F5344CB8AC3E}">
        <p14:creationId xmlns:p14="http://schemas.microsoft.com/office/powerpoint/2010/main" val="2497776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solidFill>
                  <a:srgbClr val="0070C0"/>
                </a:solidFill>
                <a:latin typeface="Arial" pitchFamily="34" charset="0"/>
                <a:cs typeface="Arial" pitchFamily="34" charset="0"/>
              </a:rPr>
              <a:t>Plan wykładu</a:t>
            </a:r>
            <a:endParaRPr lang="pl-PL" b="1" dirty="0">
              <a:solidFill>
                <a:srgbClr val="0070C0"/>
              </a:solidFill>
              <a:latin typeface="Arial" pitchFamily="34" charset="0"/>
              <a:cs typeface="Arial" pitchFamily="34" charset="0"/>
            </a:endParaRPr>
          </a:p>
        </p:txBody>
      </p:sp>
      <p:sp>
        <p:nvSpPr>
          <p:cNvPr id="3" name="Symbol zastępczy zawartości 2"/>
          <p:cNvSpPr>
            <a:spLocks noGrp="1"/>
          </p:cNvSpPr>
          <p:nvPr>
            <p:ph idx="1"/>
          </p:nvPr>
        </p:nvSpPr>
        <p:spPr/>
        <p:txBody>
          <a:bodyPr/>
          <a:lstStyle/>
          <a:p>
            <a:pPr marL="514350" indent="-514350">
              <a:buFont typeface="+mj-lt"/>
              <a:buAutoNum type="arabicPeriod"/>
            </a:pPr>
            <a:r>
              <a:rPr lang="pl-PL" dirty="0" smtClean="0">
                <a:latin typeface="Arial" pitchFamily="34" charset="0"/>
                <a:cs typeface="Arial" pitchFamily="34" charset="0"/>
              </a:rPr>
              <a:t>Cechy oligopolu</a:t>
            </a:r>
          </a:p>
          <a:p>
            <a:pPr marL="514350" indent="-514350">
              <a:buFont typeface="+mj-lt"/>
              <a:buAutoNum type="arabicPeriod"/>
            </a:pPr>
            <a:r>
              <a:rPr lang="pl-PL" dirty="0" smtClean="0">
                <a:latin typeface="Arial" pitchFamily="34" charset="0"/>
                <a:cs typeface="Arial" pitchFamily="34" charset="0"/>
              </a:rPr>
              <a:t>Dylematy uczestników oligopolu</a:t>
            </a:r>
          </a:p>
          <a:p>
            <a:pPr marL="514350" indent="-514350">
              <a:buFont typeface="+mj-lt"/>
              <a:buAutoNum type="arabicPeriod"/>
            </a:pPr>
            <a:r>
              <a:rPr lang="pl-PL" dirty="0" smtClean="0">
                <a:latin typeface="Arial" pitchFamily="34" charset="0"/>
                <a:cs typeface="Arial" pitchFamily="34" charset="0"/>
              </a:rPr>
              <a:t>Złamana krzywa popytu w oligopolu</a:t>
            </a:r>
          </a:p>
          <a:p>
            <a:pPr marL="514350" indent="-514350">
              <a:buFont typeface="+mj-lt"/>
              <a:buAutoNum type="arabicPeriod"/>
            </a:pPr>
            <a:r>
              <a:rPr lang="pl-PL" dirty="0" smtClean="0">
                <a:latin typeface="Arial" pitchFamily="34" charset="0"/>
                <a:cs typeface="Arial" pitchFamily="34" charset="0"/>
              </a:rPr>
              <a:t>Teoria gier</a:t>
            </a:r>
          </a:p>
          <a:p>
            <a:pPr marL="514350" indent="-514350">
              <a:buFont typeface="+mj-lt"/>
              <a:buAutoNum type="arabicPeriod"/>
            </a:pPr>
            <a:r>
              <a:rPr lang="pl-PL" dirty="0" smtClean="0">
                <a:latin typeface="Arial" pitchFamily="34" charset="0"/>
                <a:cs typeface="Arial" pitchFamily="34" charset="0"/>
              </a:rPr>
              <a:t>Odstraszanie kandydatów do wejścia do gałęzi</a:t>
            </a:r>
          </a:p>
          <a:p>
            <a:pPr marL="514350" indent="-514350">
              <a:buFont typeface="+mj-lt"/>
              <a:buAutoNum type="arabicPeriod"/>
            </a:pPr>
            <a:r>
              <a:rPr lang="pl-PL" dirty="0" smtClean="0">
                <a:latin typeface="Arial" pitchFamily="34" charset="0"/>
                <a:cs typeface="Arial" pitchFamily="34" charset="0"/>
              </a:rPr>
              <a:t>Formy monopolizacji</a:t>
            </a:r>
          </a:p>
          <a:p>
            <a:pPr marL="514350" indent="-514350">
              <a:buFont typeface="+mj-lt"/>
              <a:buAutoNum type="arabicPeriod"/>
            </a:pPr>
            <a:endParaRPr lang="pl-PL" dirty="0">
              <a:latin typeface="Arial" pitchFamily="34" charset="0"/>
              <a:cs typeface="Arial" pitchFamily="34" charset="0"/>
            </a:endParaRPr>
          </a:p>
        </p:txBody>
      </p:sp>
    </p:spTree>
    <p:extLst>
      <p:ext uri="{BB962C8B-B14F-4D97-AF65-F5344CB8AC3E}">
        <p14:creationId xmlns:p14="http://schemas.microsoft.com/office/powerpoint/2010/main" val="2423009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245059023"/>
              </p:ext>
            </p:extLst>
          </p:nvPr>
        </p:nvGraphicFramePr>
        <p:xfrm>
          <a:off x="971600" y="1988840"/>
          <a:ext cx="7200801" cy="3528393"/>
        </p:xfrm>
        <a:graphic>
          <a:graphicData uri="http://schemas.openxmlformats.org/drawingml/2006/table">
            <a:tbl>
              <a:tblPr firstRow="1" bandRow="1">
                <a:tableStyleId>{5C22544A-7EE6-4342-B048-85BDC9FD1C3A}</a:tableStyleId>
              </a:tblPr>
              <a:tblGrid>
                <a:gridCol w="2400267"/>
                <a:gridCol w="2400267"/>
                <a:gridCol w="2400267"/>
              </a:tblGrid>
              <a:tr h="1176131">
                <a:tc>
                  <a:txBody>
                    <a:bodyPr/>
                    <a:lstStyle/>
                    <a:p>
                      <a:endParaRPr lang="pl-PL"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76131">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176131">
                <a:tc>
                  <a:txBody>
                    <a:bodyPr/>
                    <a:lstStyle/>
                    <a:p>
                      <a:endParaRPr lang="pl-P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pole tekstowe 4"/>
          <p:cNvSpPr txBox="1"/>
          <p:nvPr/>
        </p:nvSpPr>
        <p:spPr>
          <a:xfrm>
            <a:off x="3563888" y="3573016"/>
            <a:ext cx="1080120" cy="369332"/>
          </a:xfrm>
          <a:prstGeom prst="rect">
            <a:avLst/>
          </a:prstGeom>
          <a:noFill/>
        </p:spPr>
        <p:txBody>
          <a:bodyPr wrap="square" rtlCol="0">
            <a:spAutoFit/>
          </a:bodyPr>
          <a:lstStyle/>
          <a:p>
            <a:r>
              <a:rPr lang="pl-PL" dirty="0" smtClean="0"/>
              <a:t>1 mln zł</a:t>
            </a:r>
            <a:endParaRPr lang="pl-PL" dirty="0"/>
          </a:p>
        </p:txBody>
      </p:sp>
      <p:sp>
        <p:nvSpPr>
          <p:cNvPr id="6" name="pole tekstowe 5"/>
          <p:cNvSpPr txBox="1"/>
          <p:nvPr/>
        </p:nvSpPr>
        <p:spPr>
          <a:xfrm>
            <a:off x="4644008" y="3584809"/>
            <a:ext cx="1080120" cy="369332"/>
          </a:xfrm>
          <a:prstGeom prst="rect">
            <a:avLst/>
          </a:prstGeom>
          <a:noFill/>
        </p:spPr>
        <p:txBody>
          <a:bodyPr wrap="square" rtlCol="0">
            <a:spAutoFit/>
          </a:bodyPr>
          <a:lstStyle/>
          <a:p>
            <a:r>
              <a:rPr lang="pl-PL" dirty="0" smtClean="0"/>
              <a:t>1 mln zł</a:t>
            </a:r>
            <a:endParaRPr lang="pl-PL" dirty="0"/>
          </a:p>
        </p:txBody>
      </p:sp>
      <p:sp>
        <p:nvSpPr>
          <p:cNvPr id="7" name="pole tekstowe 6"/>
          <p:cNvSpPr txBox="1"/>
          <p:nvPr/>
        </p:nvSpPr>
        <p:spPr>
          <a:xfrm>
            <a:off x="4644008" y="4725144"/>
            <a:ext cx="1080120" cy="369332"/>
          </a:xfrm>
          <a:prstGeom prst="rect">
            <a:avLst/>
          </a:prstGeom>
          <a:noFill/>
        </p:spPr>
        <p:txBody>
          <a:bodyPr wrap="square" rtlCol="0">
            <a:spAutoFit/>
          </a:bodyPr>
          <a:lstStyle/>
          <a:p>
            <a:r>
              <a:rPr lang="pl-PL" dirty="0" smtClean="0"/>
              <a:t>3 mln zł</a:t>
            </a:r>
            <a:endParaRPr lang="pl-PL" dirty="0"/>
          </a:p>
        </p:txBody>
      </p:sp>
      <p:sp>
        <p:nvSpPr>
          <p:cNvPr id="8" name="pole tekstowe 7"/>
          <p:cNvSpPr txBox="1"/>
          <p:nvPr/>
        </p:nvSpPr>
        <p:spPr>
          <a:xfrm>
            <a:off x="3644021" y="4725144"/>
            <a:ext cx="1080120" cy="369332"/>
          </a:xfrm>
          <a:prstGeom prst="rect">
            <a:avLst/>
          </a:prstGeom>
          <a:noFill/>
        </p:spPr>
        <p:txBody>
          <a:bodyPr wrap="square" rtlCol="0">
            <a:spAutoFit/>
          </a:bodyPr>
          <a:lstStyle/>
          <a:p>
            <a:r>
              <a:rPr lang="pl-PL" dirty="0" smtClean="0"/>
              <a:t>0</a:t>
            </a:r>
            <a:endParaRPr lang="pl-PL" dirty="0"/>
          </a:p>
        </p:txBody>
      </p:sp>
      <p:sp>
        <p:nvSpPr>
          <p:cNvPr id="9" name="pole tekstowe 8"/>
          <p:cNvSpPr txBox="1"/>
          <p:nvPr/>
        </p:nvSpPr>
        <p:spPr>
          <a:xfrm>
            <a:off x="7020272" y="3573016"/>
            <a:ext cx="1080120" cy="369332"/>
          </a:xfrm>
          <a:prstGeom prst="rect">
            <a:avLst/>
          </a:prstGeom>
          <a:noFill/>
        </p:spPr>
        <p:txBody>
          <a:bodyPr wrap="square" rtlCol="0">
            <a:spAutoFit/>
          </a:bodyPr>
          <a:lstStyle/>
          <a:p>
            <a:r>
              <a:rPr lang="pl-PL" dirty="0" smtClean="0"/>
              <a:t>0</a:t>
            </a:r>
            <a:endParaRPr lang="pl-PL" dirty="0"/>
          </a:p>
        </p:txBody>
      </p:sp>
      <p:sp>
        <p:nvSpPr>
          <p:cNvPr id="10" name="pole tekstowe 9"/>
          <p:cNvSpPr txBox="1"/>
          <p:nvPr/>
        </p:nvSpPr>
        <p:spPr>
          <a:xfrm>
            <a:off x="5940152" y="3579417"/>
            <a:ext cx="1080120" cy="369332"/>
          </a:xfrm>
          <a:prstGeom prst="rect">
            <a:avLst/>
          </a:prstGeom>
          <a:noFill/>
        </p:spPr>
        <p:txBody>
          <a:bodyPr wrap="square" rtlCol="0">
            <a:spAutoFit/>
          </a:bodyPr>
          <a:lstStyle/>
          <a:p>
            <a:r>
              <a:rPr lang="pl-PL" dirty="0" smtClean="0"/>
              <a:t>3 mln zł</a:t>
            </a:r>
            <a:endParaRPr lang="pl-PL" dirty="0"/>
          </a:p>
        </p:txBody>
      </p:sp>
      <p:sp>
        <p:nvSpPr>
          <p:cNvPr id="11" name="pole tekstowe 10"/>
          <p:cNvSpPr txBox="1"/>
          <p:nvPr/>
        </p:nvSpPr>
        <p:spPr>
          <a:xfrm>
            <a:off x="7018574" y="4725144"/>
            <a:ext cx="1080120" cy="369332"/>
          </a:xfrm>
          <a:prstGeom prst="rect">
            <a:avLst/>
          </a:prstGeom>
          <a:noFill/>
        </p:spPr>
        <p:txBody>
          <a:bodyPr wrap="square" rtlCol="0">
            <a:spAutoFit/>
          </a:bodyPr>
          <a:lstStyle/>
          <a:p>
            <a:r>
              <a:rPr lang="pl-PL" dirty="0" smtClean="0"/>
              <a:t>2 mln zł</a:t>
            </a:r>
            <a:endParaRPr lang="pl-PL" dirty="0"/>
          </a:p>
        </p:txBody>
      </p:sp>
      <p:sp>
        <p:nvSpPr>
          <p:cNvPr id="12" name="pole tekstowe 11"/>
          <p:cNvSpPr txBox="1"/>
          <p:nvPr/>
        </p:nvSpPr>
        <p:spPr>
          <a:xfrm>
            <a:off x="5940152" y="4725144"/>
            <a:ext cx="1080120" cy="369332"/>
          </a:xfrm>
          <a:prstGeom prst="rect">
            <a:avLst/>
          </a:prstGeom>
          <a:noFill/>
        </p:spPr>
        <p:txBody>
          <a:bodyPr wrap="square" rtlCol="0">
            <a:spAutoFit/>
          </a:bodyPr>
          <a:lstStyle/>
          <a:p>
            <a:r>
              <a:rPr lang="pl-PL" dirty="0" smtClean="0"/>
              <a:t>2 mln zł</a:t>
            </a:r>
            <a:endParaRPr lang="pl-PL" dirty="0"/>
          </a:p>
        </p:txBody>
      </p:sp>
      <p:sp>
        <p:nvSpPr>
          <p:cNvPr id="13" name="pole tekstowe 12"/>
          <p:cNvSpPr txBox="1"/>
          <p:nvPr/>
        </p:nvSpPr>
        <p:spPr>
          <a:xfrm>
            <a:off x="1187624" y="3573016"/>
            <a:ext cx="1512168" cy="369332"/>
          </a:xfrm>
          <a:prstGeom prst="rect">
            <a:avLst/>
          </a:prstGeom>
          <a:noFill/>
        </p:spPr>
        <p:txBody>
          <a:bodyPr wrap="square" rtlCol="0">
            <a:spAutoFit/>
          </a:bodyPr>
          <a:lstStyle/>
          <a:p>
            <a:r>
              <a:rPr lang="pl-PL" b="1" dirty="0" smtClean="0">
                <a:solidFill>
                  <a:srgbClr val="FF0000"/>
                </a:solidFill>
              </a:rPr>
              <a:t>wysoka</a:t>
            </a:r>
            <a:endParaRPr lang="pl-PL" b="1" dirty="0">
              <a:solidFill>
                <a:srgbClr val="FF0000"/>
              </a:solidFill>
            </a:endParaRPr>
          </a:p>
        </p:txBody>
      </p:sp>
      <p:sp>
        <p:nvSpPr>
          <p:cNvPr id="14" name="pole tekstowe 13"/>
          <p:cNvSpPr txBox="1"/>
          <p:nvPr/>
        </p:nvSpPr>
        <p:spPr>
          <a:xfrm>
            <a:off x="3887924" y="2348880"/>
            <a:ext cx="1512168" cy="369332"/>
          </a:xfrm>
          <a:prstGeom prst="rect">
            <a:avLst/>
          </a:prstGeom>
          <a:noFill/>
        </p:spPr>
        <p:txBody>
          <a:bodyPr wrap="square" rtlCol="0">
            <a:spAutoFit/>
          </a:bodyPr>
          <a:lstStyle/>
          <a:p>
            <a:r>
              <a:rPr lang="pl-PL" b="1" dirty="0" smtClean="0">
                <a:solidFill>
                  <a:srgbClr val="FF0000"/>
                </a:solidFill>
              </a:rPr>
              <a:t>wysoka</a:t>
            </a:r>
            <a:endParaRPr lang="pl-PL" b="1" dirty="0">
              <a:solidFill>
                <a:srgbClr val="FF0000"/>
              </a:solidFill>
            </a:endParaRPr>
          </a:p>
        </p:txBody>
      </p:sp>
      <p:sp>
        <p:nvSpPr>
          <p:cNvPr id="15" name="pole tekstowe 14"/>
          <p:cNvSpPr txBox="1"/>
          <p:nvPr/>
        </p:nvSpPr>
        <p:spPr>
          <a:xfrm>
            <a:off x="1187624" y="4725144"/>
            <a:ext cx="1512168" cy="369332"/>
          </a:xfrm>
          <a:prstGeom prst="rect">
            <a:avLst/>
          </a:prstGeom>
          <a:noFill/>
        </p:spPr>
        <p:txBody>
          <a:bodyPr wrap="square" rtlCol="0">
            <a:spAutoFit/>
          </a:bodyPr>
          <a:lstStyle/>
          <a:p>
            <a:r>
              <a:rPr lang="pl-PL" b="1" dirty="0">
                <a:solidFill>
                  <a:srgbClr val="FF0000"/>
                </a:solidFill>
              </a:rPr>
              <a:t>niska</a:t>
            </a:r>
          </a:p>
        </p:txBody>
      </p:sp>
      <p:sp>
        <p:nvSpPr>
          <p:cNvPr id="16" name="pole tekstowe 15"/>
          <p:cNvSpPr txBox="1"/>
          <p:nvPr/>
        </p:nvSpPr>
        <p:spPr>
          <a:xfrm>
            <a:off x="6125888" y="2348880"/>
            <a:ext cx="1512168" cy="369332"/>
          </a:xfrm>
          <a:prstGeom prst="rect">
            <a:avLst/>
          </a:prstGeom>
          <a:noFill/>
        </p:spPr>
        <p:txBody>
          <a:bodyPr wrap="square" rtlCol="0">
            <a:spAutoFit/>
          </a:bodyPr>
          <a:lstStyle/>
          <a:p>
            <a:r>
              <a:rPr lang="pl-PL" b="1" dirty="0" smtClean="0">
                <a:solidFill>
                  <a:srgbClr val="FF0000"/>
                </a:solidFill>
              </a:rPr>
              <a:t>niska</a:t>
            </a:r>
            <a:endParaRPr lang="pl-PL" b="1" dirty="0">
              <a:solidFill>
                <a:srgbClr val="FF0000"/>
              </a:solidFill>
            </a:endParaRPr>
          </a:p>
        </p:txBody>
      </p:sp>
      <p:sp>
        <p:nvSpPr>
          <p:cNvPr id="17" name="pole tekstowe 16"/>
          <p:cNvSpPr txBox="1"/>
          <p:nvPr/>
        </p:nvSpPr>
        <p:spPr>
          <a:xfrm>
            <a:off x="3887924" y="1124744"/>
            <a:ext cx="3750132" cy="369332"/>
          </a:xfrm>
          <a:prstGeom prst="rect">
            <a:avLst/>
          </a:prstGeom>
          <a:noFill/>
        </p:spPr>
        <p:txBody>
          <a:bodyPr wrap="square" rtlCol="0">
            <a:spAutoFit/>
          </a:bodyPr>
          <a:lstStyle/>
          <a:p>
            <a:pPr algn="ctr"/>
            <a:r>
              <a:rPr lang="pl-PL" b="1" dirty="0" smtClean="0"/>
              <a:t>Produkcja firmy B</a:t>
            </a:r>
            <a:endParaRPr lang="pl-PL" b="1" dirty="0"/>
          </a:p>
        </p:txBody>
      </p:sp>
      <p:sp>
        <p:nvSpPr>
          <p:cNvPr id="19" name="pole tekstowe 18"/>
          <p:cNvSpPr txBox="1"/>
          <p:nvPr/>
        </p:nvSpPr>
        <p:spPr>
          <a:xfrm rot="16200000">
            <a:off x="-1438879" y="4089250"/>
            <a:ext cx="3750132" cy="369332"/>
          </a:xfrm>
          <a:prstGeom prst="rect">
            <a:avLst/>
          </a:prstGeom>
          <a:noFill/>
        </p:spPr>
        <p:txBody>
          <a:bodyPr wrap="square" rtlCol="0">
            <a:spAutoFit/>
          </a:bodyPr>
          <a:lstStyle/>
          <a:p>
            <a:pPr algn="ctr"/>
            <a:r>
              <a:rPr lang="pl-PL" b="1" dirty="0" smtClean="0"/>
              <a:t>Produkcja firmy A</a:t>
            </a:r>
            <a:endParaRPr lang="pl-PL" b="1" dirty="0"/>
          </a:p>
        </p:txBody>
      </p:sp>
      <p:sp>
        <p:nvSpPr>
          <p:cNvPr id="20" name="Elipsa 19"/>
          <p:cNvSpPr/>
          <p:nvPr/>
        </p:nvSpPr>
        <p:spPr>
          <a:xfrm>
            <a:off x="3419872" y="321297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1</a:t>
            </a:r>
            <a:endParaRPr lang="pl-PL" dirty="0">
              <a:solidFill>
                <a:schemeClr val="tx1"/>
              </a:solidFill>
            </a:endParaRPr>
          </a:p>
        </p:txBody>
      </p:sp>
      <p:sp>
        <p:nvSpPr>
          <p:cNvPr id="21" name="Elipsa 20"/>
          <p:cNvSpPr/>
          <p:nvPr/>
        </p:nvSpPr>
        <p:spPr>
          <a:xfrm>
            <a:off x="5765848" y="318535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2</a:t>
            </a:r>
            <a:endParaRPr lang="pl-PL" dirty="0">
              <a:solidFill>
                <a:schemeClr val="tx1"/>
              </a:solidFill>
            </a:endParaRPr>
          </a:p>
        </p:txBody>
      </p:sp>
      <p:sp>
        <p:nvSpPr>
          <p:cNvPr id="22" name="Elipsa 21"/>
          <p:cNvSpPr/>
          <p:nvPr/>
        </p:nvSpPr>
        <p:spPr>
          <a:xfrm>
            <a:off x="3392252" y="436510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3</a:t>
            </a:r>
            <a:endParaRPr lang="pl-PL" dirty="0">
              <a:solidFill>
                <a:schemeClr val="tx1"/>
              </a:solidFill>
            </a:endParaRPr>
          </a:p>
        </p:txBody>
      </p:sp>
      <p:sp>
        <p:nvSpPr>
          <p:cNvPr id="23" name="Elipsa 22"/>
          <p:cNvSpPr/>
          <p:nvPr/>
        </p:nvSpPr>
        <p:spPr>
          <a:xfrm>
            <a:off x="5796857" y="4348015"/>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4</a:t>
            </a:r>
            <a:endParaRPr lang="pl-PL" dirty="0">
              <a:solidFill>
                <a:schemeClr val="tx1"/>
              </a:solidFill>
            </a:endParaRPr>
          </a:p>
        </p:txBody>
      </p:sp>
    </p:spTree>
    <p:extLst>
      <p:ext uri="{BB962C8B-B14F-4D97-AF65-F5344CB8AC3E}">
        <p14:creationId xmlns:p14="http://schemas.microsoft.com/office/powerpoint/2010/main" val="1752062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lstStyle/>
          <a:p>
            <a:pPr marL="0" indent="0" algn="just">
              <a:buNone/>
            </a:pPr>
            <a:r>
              <a:rPr lang="pl-PL" dirty="0" smtClean="0"/>
              <a:t>W modelu każdy z uczestników duopolu posiada </a:t>
            </a:r>
            <a:r>
              <a:rPr lang="pl-PL" b="1" dirty="0" smtClean="0">
                <a:solidFill>
                  <a:srgbClr val="FF0000"/>
                </a:solidFill>
              </a:rPr>
              <a:t>strategię dominującą</a:t>
            </a:r>
            <a:r>
              <a:rPr lang="pl-PL" dirty="0" smtClean="0"/>
              <a:t>. Jest to taka strategia gracza, która nie zależy od strategii innych graczy. </a:t>
            </a:r>
          </a:p>
          <a:p>
            <a:pPr marL="0" indent="0" algn="just">
              <a:buNone/>
            </a:pPr>
            <a:endParaRPr lang="pl-PL" dirty="0"/>
          </a:p>
          <a:p>
            <a:pPr marL="0" indent="0" algn="just">
              <a:buNone/>
            </a:pPr>
            <a:r>
              <a:rPr lang="pl-PL" dirty="0" smtClean="0"/>
              <a:t>Schemat przedstawia skutki wyboru przez poszczególne przedsiębiorstwa określonej strategii. Liczby w kratkach przedstawiają wysokość zysków, jakie może osiągnąć każda z firm przy wyborze danej strategii </a:t>
            </a:r>
            <a:br>
              <a:rPr lang="pl-PL" dirty="0" smtClean="0"/>
            </a:br>
            <a:r>
              <a:rPr lang="pl-PL" dirty="0" smtClean="0"/>
              <a:t>z uwzględnieniem wyboru strategii przez konkurenta. </a:t>
            </a:r>
            <a:endParaRPr lang="pl-PL" dirty="0"/>
          </a:p>
        </p:txBody>
      </p:sp>
    </p:spTree>
    <p:extLst>
      <p:ext uri="{BB962C8B-B14F-4D97-AF65-F5344CB8AC3E}">
        <p14:creationId xmlns:p14="http://schemas.microsoft.com/office/powerpoint/2010/main" val="1737453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1196752"/>
            <a:ext cx="8229600" cy="4896544"/>
          </a:xfrm>
        </p:spPr>
        <p:txBody>
          <a:bodyPr/>
          <a:lstStyle/>
          <a:p>
            <a:pPr marL="0" indent="0" algn="just">
              <a:buNone/>
            </a:pPr>
            <a:r>
              <a:rPr lang="pl-PL" dirty="0" smtClean="0"/>
              <a:t>Kiedy </a:t>
            </a:r>
            <a:r>
              <a:rPr lang="pl-PL" b="1" dirty="0" smtClean="0">
                <a:solidFill>
                  <a:schemeClr val="accent2"/>
                </a:solidFill>
              </a:rPr>
              <a:t>obie firmy wytwarzają dużo</a:t>
            </a:r>
            <a:r>
              <a:rPr lang="pl-PL" dirty="0" smtClean="0"/>
              <a:t>, wysoka jest produkcja całej gałęzi, cena jest niska </a:t>
            </a:r>
            <a:br>
              <a:rPr lang="pl-PL" dirty="0" smtClean="0"/>
            </a:br>
            <a:r>
              <a:rPr lang="pl-PL" dirty="0" smtClean="0"/>
              <a:t>i zyski obydwu firm wyniosą po 1 mln zł. </a:t>
            </a:r>
          </a:p>
          <a:p>
            <a:pPr marL="0" indent="0" algn="just">
              <a:buNone/>
            </a:pPr>
            <a:endParaRPr lang="pl-PL" dirty="0"/>
          </a:p>
          <a:p>
            <a:pPr marL="0" indent="0" algn="just">
              <a:buNone/>
            </a:pPr>
            <a:r>
              <a:rPr lang="pl-PL" dirty="0" smtClean="0"/>
              <a:t>W sytuacji, gdy </a:t>
            </a:r>
            <a:r>
              <a:rPr lang="pl-PL" b="1" dirty="0">
                <a:solidFill>
                  <a:schemeClr val="accent2"/>
                </a:solidFill>
              </a:rPr>
              <a:t>każda z firm produkuje niewiele</a:t>
            </a:r>
            <a:r>
              <a:rPr lang="pl-PL" dirty="0" smtClean="0"/>
              <a:t>, niska jest produkcja całej gałęzi, ceny są wysokie i zyski obydwu firm wynoszą po 2 mln zł. </a:t>
            </a:r>
            <a:endParaRPr lang="pl-PL" dirty="0"/>
          </a:p>
        </p:txBody>
      </p:sp>
      <p:sp>
        <p:nvSpPr>
          <p:cNvPr id="4" name="Elipsa 3"/>
          <p:cNvSpPr/>
          <p:nvPr/>
        </p:nvSpPr>
        <p:spPr>
          <a:xfrm>
            <a:off x="3923928" y="69269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1</a:t>
            </a:r>
            <a:endParaRPr lang="pl-PL" dirty="0">
              <a:solidFill>
                <a:schemeClr val="tx1"/>
              </a:solidFill>
            </a:endParaRPr>
          </a:p>
        </p:txBody>
      </p:sp>
      <p:sp>
        <p:nvSpPr>
          <p:cNvPr id="5" name="Elipsa 4"/>
          <p:cNvSpPr/>
          <p:nvPr/>
        </p:nvSpPr>
        <p:spPr>
          <a:xfrm>
            <a:off x="3923928" y="292494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4</a:t>
            </a:r>
            <a:endParaRPr lang="pl-PL" dirty="0">
              <a:solidFill>
                <a:schemeClr val="tx1"/>
              </a:solidFill>
            </a:endParaRPr>
          </a:p>
        </p:txBody>
      </p:sp>
    </p:spTree>
    <p:extLst>
      <p:ext uri="{BB962C8B-B14F-4D97-AF65-F5344CB8AC3E}">
        <p14:creationId xmlns:p14="http://schemas.microsoft.com/office/powerpoint/2010/main" val="273543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052736"/>
            <a:ext cx="8229600" cy="5073427"/>
          </a:xfrm>
        </p:spPr>
        <p:txBody>
          <a:bodyPr/>
          <a:lstStyle/>
          <a:p>
            <a:pPr marL="0" indent="0" algn="just">
              <a:buNone/>
            </a:pPr>
            <a:r>
              <a:rPr lang="pl-PL" dirty="0" smtClean="0"/>
              <a:t>Najlepszym rozwiązaniem dla każdej z firm jest sytuacja, gdy </a:t>
            </a:r>
            <a:r>
              <a:rPr lang="pl-PL" b="1" dirty="0" smtClean="0">
                <a:solidFill>
                  <a:schemeClr val="accent2"/>
                </a:solidFill>
              </a:rPr>
              <a:t>sama wytwarza dużo, </a:t>
            </a:r>
            <a:br>
              <a:rPr lang="pl-PL" b="1" dirty="0" smtClean="0">
                <a:solidFill>
                  <a:schemeClr val="accent2"/>
                </a:solidFill>
              </a:rPr>
            </a:br>
            <a:r>
              <a:rPr lang="pl-PL" b="1" dirty="0" smtClean="0">
                <a:solidFill>
                  <a:schemeClr val="accent2"/>
                </a:solidFill>
              </a:rPr>
              <a:t>a druga niewiele</a:t>
            </a:r>
            <a:r>
              <a:rPr lang="pl-PL" dirty="0" smtClean="0"/>
              <a:t>. Niska produkcja drugiej </a:t>
            </a:r>
            <a:br>
              <a:rPr lang="pl-PL" dirty="0" smtClean="0"/>
            </a:br>
            <a:r>
              <a:rPr lang="pl-PL" dirty="0" smtClean="0"/>
              <a:t>z firm pozwala na utrzymanie ceny na wysokim poziomie.</a:t>
            </a:r>
          </a:p>
          <a:p>
            <a:pPr marL="0" indent="0" algn="just">
              <a:buNone/>
            </a:pPr>
            <a:endParaRPr lang="pl-PL" dirty="0"/>
          </a:p>
          <a:p>
            <a:pPr marL="0" indent="0" algn="just">
              <a:buNone/>
            </a:pPr>
            <a:r>
              <a:rPr lang="pl-PL" dirty="0" smtClean="0"/>
              <a:t>W modelu zakłada się, że to przedsiębiorstwo, które produkuje niewiele przy wysokiej produkcji drugiego nie osiąga zysków. </a:t>
            </a:r>
            <a:endParaRPr lang="pl-PL" dirty="0"/>
          </a:p>
        </p:txBody>
      </p:sp>
      <p:sp>
        <p:nvSpPr>
          <p:cNvPr id="4" name="Elipsa 3"/>
          <p:cNvSpPr/>
          <p:nvPr/>
        </p:nvSpPr>
        <p:spPr>
          <a:xfrm>
            <a:off x="3131840" y="47667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2</a:t>
            </a:r>
            <a:endParaRPr lang="pl-PL" dirty="0">
              <a:solidFill>
                <a:schemeClr val="tx1"/>
              </a:solidFill>
            </a:endParaRPr>
          </a:p>
        </p:txBody>
      </p:sp>
      <p:sp>
        <p:nvSpPr>
          <p:cNvPr id="5" name="Elipsa 4"/>
          <p:cNvSpPr/>
          <p:nvPr/>
        </p:nvSpPr>
        <p:spPr>
          <a:xfrm>
            <a:off x="4283968" y="47667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3</a:t>
            </a:r>
            <a:endParaRPr lang="pl-PL" dirty="0">
              <a:solidFill>
                <a:schemeClr val="tx1"/>
              </a:solidFill>
            </a:endParaRPr>
          </a:p>
        </p:txBody>
      </p:sp>
    </p:spTree>
    <p:extLst>
      <p:ext uri="{BB962C8B-B14F-4D97-AF65-F5344CB8AC3E}">
        <p14:creationId xmlns:p14="http://schemas.microsoft.com/office/powerpoint/2010/main" val="2078694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92696"/>
            <a:ext cx="8229600" cy="5433467"/>
          </a:xfrm>
        </p:spPr>
        <p:txBody>
          <a:bodyPr/>
          <a:lstStyle/>
          <a:p>
            <a:pPr marL="0" indent="0" algn="just">
              <a:buNone/>
            </a:pPr>
            <a:r>
              <a:rPr lang="pl-PL" dirty="0" smtClean="0"/>
              <a:t>Z punktu widzenia przedsiębiorstwa A, jeżeli B przyjmie strategię wysokiej produkcji najkorzystniejszą opcją będzie wybór strategii wysokiej produkcji (zyski wyniosą </a:t>
            </a:r>
            <a:br>
              <a:rPr lang="pl-PL" dirty="0" smtClean="0"/>
            </a:br>
            <a:r>
              <a:rPr lang="pl-PL" dirty="0" smtClean="0"/>
              <a:t>1 mln, przy wyborze niskiej 0).</a:t>
            </a:r>
          </a:p>
          <a:p>
            <a:pPr marL="0" indent="0" algn="just">
              <a:buNone/>
            </a:pPr>
            <a:endParaRPr lang="pl-PL" dirty="0"/>
          </a:p>
          <a:p>
            <a:pPr marL="0" indent="0" algn="just">
              <a:buNone/>
            </a:pPr>
            <a:r>
              <a:rPr lang="pl-PL" dirty="0" smtClean="0"/>
              <a:t>Gdy przedsiębiorstwo B przyjmie strategię niskiej produkcji to również najkorzystniejszą opcją dla A jest wybór strategii wysokiej produkcji (zyski wyniosą 3 mln, przy wyborze niskiej 2 mln zł). </a:t>
            </a:r>
            <a:endParaRPr lang="pl-PL" dirty="0"/>
          </a:p>
        </p:txBody>
      </p:sp>
    </p:spTree>
    <p:extLst>
      <p:ext uri="{BB962C8B-B14F-4D97-AF65-F5344CB8AC3E}">
        <p14:creationId xmlns:p14="http://schemas.microsoft.com/office/powerpoint/2010/main" val="10963248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692696"/>
            <a:ext cx="8229600" cy="5472608"/>
          </a:xfrm>
        </p:spPr>
        <p:txBody>
          <a:bodyPr/>
          <a:lstStyle/>
          <a:p>
            <a:pPr marL="0" indent="0" algn="just">
              <a:buNone/>
            </a:pPr>
            <a:r>
              <a:rPr lang="pl-PL" b="1" dirty="0" smtClean="0">
                <a:solidFill>
                  <a:schemeClr val="accent2"/>
                </a:solidFill>
              </a:rPr>
              <a:t>Dla przedsiębiorstwa A bez względu na wybór strategii przez B zawsze najkorzystniejszą opcją jest </a:t>
            </a:r>
            <a:r>
              <a:rPr lang="pl-PL" b="1" dirty="0" smtClean="0">
                <a:solidFill>
                  <a:srgbClr val="FF0000"/>
                </a:solidFill>
              </a:rPr>
              <a:t>strategia wysokiej produkcji.</a:t>
            </a:r>
          </a:p>
          <a:p>
            <a:pPr marL="0" indent="0" algn="just">
              <a:buNone/>
            </a:pPr>
            <a:endParaRPr lang="pl-PL" dirty="0"/>
          </a:p>
          <a:p>
            <a:pPr marL="0" indent="0" algn="just">
              <a:buNone/>
            </a:pPr>
            <a:r>
              <a:rPr lang="pl-PL" dirty="0" smtClean="0"/>
              <a:t>Jest to </a:t>
            </a:r>
            <a:r>
              <a:rPr lang="pl-PL" b="1" dirty="0" smtClean="0">
                <a:solidFill>
                  <a:schemeClr val="accent2"/>
                </a:solidFill>
              </a:rPr>
              <a:t>strategia dominująca </a:t>
            </a:r>
            <a:r>
              <a:rPr lang="pl-PL" dirty="0" smtClean="0"/>
              <a:t>dla przedsiębiorstwa A.</a:t>
            </a:r>
          </a:p>
          <a:p>
            <a:pPr marL="0" indent="0" algn="just">
              <a:buNone/>
            </a:pPr>
            <a:endParaRPr lang="pl-PL" dirty="0"/>
          </a:p>
          <a:p>
            <a:pPr marL="0" indent="0" algn="just">
              <a:buNone/>
            </a:pPr>
            <a:r>
              <a:rPr lang="pl-PL" dirty="0" smtClean="0"/>
              <a:t>Podobnie sytuacja wygląda w odniesieniu do przedsiębiorstwa B. </a:t>
            </a:r>
            <a:endParaRPr lang="pl-PL" dirty="0"/>
          </a:p>
        </p:txBody>
      </p:sp>
    </p:spTree>
    <p:extLst>
      <p:ext uri="{BB962C8B-B14F-4D97-AF65-F5344CB8AC3E}">
        <p14:creationId xmlns:p14="http://schemas.microsoft.com/office/powerpoint/2010/main" val="2803872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lstStyle/>
          <a:p>
            <a:pPr marL="0" indent="0" algn="just">
              <a:buNone/>
            </a:pPr>
            <a:r>
              <a:rPr lang="pl-PL" dirty="0" smtClean="0"/>
              <a:t>Lepsze wyniki przedsiębiorstwa uzyskałyby, gdyby doszły do porozumienia. </a:t>
            </a:r>
          </a:p>
          <a:p>
            <a:pPr marL="0" indent="0" algn="just">
              <a:buNone/>
            </a:pPr>
            <a:endParaRPr lang="pl-PL" dirty="0"/>
          </a:p>
          <a:p>
            <a:pPr marL="0" indent="0" algn="just">
              <a:buNone/>
            </a:pPr>
            <a:r>
              <a:rPr lang="pl-PL" dirty="0" smtClean="0"/>
              <a:t>Jego istnienie wiąże się z </a:t>
            </a:r>
            <a:r>
              <a:rPr lang="pl-PL" b="1" dirty="0" smtClean="0">
                <a:solidFill>
                  <a:srgbClr val="FF0000"/>
                </a:solidFill>
              </a:rPr>
              <a:t>zobowiązaniem samoograniczającym</a:t>
            </a:r>
            <a:r>
              <a:rPr lang="pl-PL" dirty="0" smtClean="0"/>
              <a:t>, czyli dobrowolną deklaracją ograniczającą wybory jednej ze stron.</a:t>
            </a:r>
          </a:p>
          <a:p>
            <a:pPr marL="0" indent="0" algn="just">
              <a:buNone/>
            </a:pPr>
            <a:endParaRPr lang="pl-PL" dirty="0"/>
          </a:p>
          <a:p>
            <a:pPr marL="0" indent="0" algn="just">
              <a:buNone/>
            </a:pPr>
            <a:r>
              <a:rPr lang="pl-PL" b="1" dirty="0" smtClean="0">
                <a:solidFill>
                  <a:schemeClr val="accent2"/>
                </a:solidFill>
              </a:rPr>
              <a:t>Efektem jest niższa produkcja gałęzi, wyższe ceny i zyski obydwu przedsiębiorstw. </a:t>
            </a:r>
            <a:endParaRPr lang="pl-PL" b="1" dirty="0">
              <a:solidFill>
                <a:schemeClr val="accent2"/>
              </a:solidFill>
            </a:endParaRPr>
          </a:p>
        </p:txBody>
      </p:sp>
    </p:spTree>
    <p:extLst>
      <p:ext uri="{BB962C8B-B14F-4D97-AF65-F5344CB8AC3E}">
        <p14:creationId xmlns:p14="http://schemas.microsoft.com/office/powerpoint/2010/main" val="3973566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60648"/>
            <a:ext cx="8229600" cy="5865515"/>
          </a:xfrm>
        </p:spPr>
        <p:txBody>
          <a:bodyPr/>
          <a:lstStyle/>
          <a:p>
            <a:pPr marL="0" indent="0" algn="just">
              <a:buNone/>
            </a:pPr>
            <a:r>
              <a:rPr lang="pl-PL" dirty="0" smtClean="0"/>
              <a:t>Porozumienia nie mają oparcia prawie międzynarodowym. Ich istnienie opiera się na posiadaniu przez firmy </a:t>
            </a:r>
            <a:r>
              <a:rPr lang="pl-PL" b="1" dirty="0" smtClean="0">
                <a:solidFill>
                  <a:srgbClr val="FF0000"/>
                </a:solidFill>
              </a:rPr>
              <a:t>strategii karania</a:t>
            </a:r>
            <a:r>
              <a:rPr lang="pl-PL" dirty="0" smtClean="0"/>
              <a:t>. </a:t>
            </a:r>
          </a:p>
          <a:p>
            <a:pPr marL="0" indent="0" algn="just">
              <a:buNone/>
            </a:pPr>
            <a:endParaRPr lang="pl-PL" dirty="0"/>
          </a:p>
          <a:p>
            <a:pPr marL="0" indent="0" algn="just">
              <a:buNone/>
            </a:pPr>
            <a:r>
              <a:rPr lang="pl-PL" dirty="0" smtClean="0"/>
              <a:t>W przypadku, gdy jedna z firm wyłamie się </a:t>
            </a:r>
            <a:br>
              <a:rPr lang="pl-PL" dirty="0" smtClean="0"/>
            </a:br>
            <a:r>
              <a:rPr lang="pl-PL" dirty="0" smtClean="0"/>
              <a:t>z porozumienia i zwiększy produkcję, inne mogą postąpić tak samo. </a:t>
            </a:r>
          </a:p>
          <a:p>
            <a:pPr marL="0" indent="0" algn="just">
              <a:buNone/>
            </a:pPr>
            <a:endParaRPr lang="pl-PL" dirty="0"/>
          </a:p>
          <a:p>
            <a:pPr marL="0" indent="0" algn="just">
              <a:buNone/>
            </a:pPr>
            <a:r>
              <a:rPr lang="pl-PL" dirty="0" smtClean="0"/>
              <a:t>Ważne jest, aby </a:t>
            </a:r>
            <a:r>
              <a:rPr lang="pl-PL" b="1" dirty="0" smtClean="0">
                <a:solidFill>
                  <a:srgbClr val="FF0000"/>
                </a:solidFill>
              </a:rPr>
              <a:t>groźba</a:t>
            </a:r>
            <a:r>
              <a:rPr lang="pl-PL" dirty="0" smtClean="0"/>
              <a:t> była </a:t>
            </a:r>
            <a:r>
              <a:rPr lang="pl-PL" b="1" dirty="0">
                <a:solidFill>
                  <a:srgbClr val="FF0000"/>
                </a:solidFill>
              </a:rPr>
              <a:t>wiarygodna</a:t>
            </a:r>
            <a:r>
              <a:rPr lang="pl-PL" dirty="0" smtClean="0"/>
              <a:t> czyli przedsiębiorstwo potrafiło zrealizować strategię karania. </a:t>
            </a:r>
            <a:endParaRPr lang="pl-PL" dirty="0"/>
          </a:p>
        </p:txBody>
      </p:sp>
    </p:spTree>
    <p:extLst>
      <p:ext uri="{BB962C8B-B14F-4D97-AF65-F5344CB8AC3E}">
        <p14:creationId xmlns:p14="http://schemas.microsoft.com/office/powerpoint/2010/main" val="712521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564904"/>
            <a:ext cx="8229600" cy="1143000"/>
          </a:xfrm>
        </p:spPr>
        <p:txBody>
          <a:bodyPr/>
          <a:lstStyle/>
          <a:p>
            <a:r>
              <a:rPr lang="pl-PL" b="1" dirty="0" smtClean="0">
                <a:solidFill>
                  <a:srgbClr val="FF0000"/>
                </a:solidFill>
              </a:rPr>
              <a:t>Odstraszanie kandydatów do wejścia do gałęzi</a:t>
            </a:r>
            <a:endParaRPr lang="pl-PL" b="1" dirty="0">
              <a:solidFill>
                <a:srgbClr val="FF0000"/>
              </a:solidFill>
            </a:endParaRPr>
          </a:p>
        </p:txBody>
      </p:sp>
    </p:spTree>
    <p:extLst>
      <p:ext uri="{BB962C8B-B14F-4D97-AF65-F5344CB8AC3E}">
        <p14:creationId xmlns:p14="http://schemas.microsoft.com/office/powerpoint/2010/main" val="28543133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260648"/>
            <a:ext cx="8229600" cy="5865515"/>
          </a:xfrm>
        </p:spPr>
        <p:txBody>
          <a:bodyPr/>
          <a:lstStyle/>
          <a:p>
            <a:pPr marL="0" indent="0" algn="just">
              <a:buNone/>
            </a:pPr>
            <a:r>
              <a:rPr lang="pl-PL" sz="2800" b="1" dirty="0" smtClean="0">
                <a:solidFill>
                  <a:srgbClr val="FF0000"/>
                </a:solidFill>
              </a:rPr>
              <a:t>Rynek sporny </a:t>
            </a:r>
            <a:r>
              <a:rPr lang="pl-PL" sz="2800" dirty="0" smtClean="0"/>
              <a:t>to taki, na który istnieje swoboda wejścia i wyjścia z niego.</a:t>
            </a:r>
          </a:p>
          <a:p>
            <a:pPr marL="0" indent="0" algn="just">
              <a:buNone/>
            </a:pPr>
            <a:endParaRPr lang="pl-PL" sz="2800" dirty="0"/>
          </a:p>
          <a:p>
            <a:pPr marL="0" indent="0" algn="just">
              <a:buNone/>
            </a:pPr>
            <a:r>
              <a:rPr lang="pl-PL" sz="2800" b="1" dirty="0">
                <a:solidFill>
                  <a:srgbClr val="FF0000"/>
                </a:solidFill>
              </a:rPr>
              <a:t>Swoboda wejścia na rynek </a:t>
            </a:r>
            <a:r>
              <a:rPr lang="pl-PL" sz="2800" dirty="0" smtClean="0"/>
              <a:t>istnieje wtedy, gdy wszystkie firmy mają dostęp do tych samych technologii.</a:t>
            </a:r>
          </a:p>
          <a:p>
            <a:pPr marL="0" indent="0" algn="just">
              <a:buNone/>
            </a:pPr>
            <a:endParaRPr lang="pl-PL" sz="2800" dirty="0"/>
          </a:p>
          <a:p>
            <a:pPr marL="0" indent="0" algn="just">
              <a:buNone/>
            </a:pPr>
            <a:r>
              <a:rPr lang="pl-PL" sz="2800" b="1" dirty="0">
                <a:solidFill>
                  <a:srgbClr val="FF0000"/>
                </a:solidFill>
              </a:rPr>
              <a:t>Swoboda wyjścia z rynku </a:t>
            </a:r>
            <a:r>
              <a:rPr lang="pl-PL" sz="2800" dirty="0" smtClean="0"/>
              <a:t>występuje wtedy, gdy nie istnieją utracone nakłady (możliwe jest odzyskanie wszystkich wydatków inwestycyjnych, środków poniesionych na zdobycie wiedzy czy podniesienie renomy przedsiębiorstwa). </a:t>
            </a:r>
          </a:p>
          <a:p>
            <a:endParaRPr lang="pl-PL" dirty="0"/>
          </a:p>
        </p:txBody>
      </p:sp>
    </p:spTree>
    <p:extLst>
      <p:ext uri="{BB962C8B-B14F-4D97-AF65-F5344CB8AC3E}">
        <p14:creationId xmlns:p14="http://schemas.microsoft.com/office/powerpoint/2010/main" val="275801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420888"/>
            <a:ext cx="8229600" cy="1143000"/>
          </a:xfrm>
        </p:spPr>
        <p:txBody>
          <a:bodyPr/>
          <a:lstStyle/>
          <a:p>
            <a:r>
              <a:rPr lang="pl-PL" b="1" dirty="0" smtClean="0">
                <a:solidFill>
                  <a:srgbClr val="FF0000"/>
                </a:solidFill>
                <a:latin typeface="Arial" pitchFamily="34" charset="0"/>
                <a:cs typeface="Arial" pitchFamily="34" charset="0"/>
              </a:rPr>
              <a:t>Cechy oligopolu</a:t>
            </a:r>
            <a:endParaRPr lang="pl-PL"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2610354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lstStyle/>
          <a:p>
            <a:pPr marL="0" indent="0" algn="just">
              <a:buNone/>
            </a:pPr>
            <a:r>
              <a:rPr lang="pl-PL" sz="2800" b="1" dirty="0" smtClean="0">
                <a:solidFill>
                  <a:srgbClr val="FF0000"/>
                </a:solidFill>
              </a:rPr>
              <a:t>Bariery wejścia </a:t>
            </a:r>
            <a:r>
              <a:rPr lang="pl-PL" sz="2800" dirty="0" smtClean="0"/>
              <a:t>na rynek można podzielić na samoistne, które nie zostały stworzone przez firmy działające w gałęzi (</a:t>
            </a:r>
            <a:r>
              <a:rPr lang="pl-PL" sz="2800" b="1" dirty="0">
                <a:solidFill>
                  <a:srgbClr val="FF0000"/>
                </a:solidFill>
              </a:rPr>
              <a:t>naturalne</a:t>
            </a:r>
            <a:r>
              <a:rPr lang="pl-PL" sz="2800" dirty="0" smtClean="0"/>
              <a:t>) i specjalnie zbudowane przez przedsiębiorstwa w celu odstraszenia konkurencji.</a:t>
            </a:r>
          </a:p>
          <a:p>
            <a:pPr marL="0" indent="0" algn="just">
              <a:buNone/>
            </a:pPr>
            <a:endParaRPr lang="pl-PL" sz="2800" dirty="0"/>
          </a:p>
          <a:p>
            <a:pPr marL="0" indent="0" algn="just">
              <a:buNone/>
            </a:pPr>
            <a:r>
              <a:rPr lang="pl-PL" sz="2800" dirty="0" err="1" smtClean="0"/>
              <a:t>Bain</a:t>
            </a:r>
            <a:r>
              <a:rPr lang="pl-PL" sz="2800" dirty="0" smtClean="0"/>
              <a:t> wyróżnił 3 rodzaje barier:</a:t>
            </a:r>
          </a:p>
          <a:p>
            <a:pPr algn="just">
              <a:buFont typeface="Wingdings" pitchFamily="2" charset="2"/>
              <a:buChar char="Ø"/>
            </a:pPr>
            <a:r>
              <a:rPr lang="pl-PL" sz="2800" dirty="0" smtClean="0"/>
              <a:t>różnicowanie produktów,</a:t>
            </a:r>
          </a:p>
          <a:p>
            <a:pPr algn="just">
              <a:buFont typeface="Wingdings" pitchFamily="2" charset="2"/>
              <a:buChar char="Ø"/>
            </a:pPr>
            <a:r>
              <a:rPr lang="pl-PL" sz="2800" dirty="0" smtClean="0"/>
              <a:t>bezwzględna przewaga w wysokości kosztów,</a:t>
            </a:r>
          </a:p>
          <a:p>
            <a:pPr algn="just">
              <a:buFont typeface="Wingdings" pitchFamily="2" charset="2"/>
              <a:buChar char="Ø"/>
            </a:pPr>
            <a:r>
              <a:rPr lang="pl-PL" sz="2800" dirty="0" smtClean="0"/>
              <a:t>korzyści skali</a:t>
            </a:r>
            <a:endParaRPr lang="pl-PL" sz="2800" dirty="0"/>
          </a:p>
        </p:txBody>
      </p:sp>
    </p:spTree>
    <p:extLst>
      <p:ext uri="{BB962C8B-B14F-4D97-AF65-F5344CB8AC3E}">
        <p14:creationId xmlns:p14="http://schemas.microsoft.com/office/powerpoint/2010/main" val="355456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188640"/>
            <a:ext cx="8229600" cy="5937523"/>
          </a:xfrm>
        </p:spPr>
        <p:txBody>
          <a:bodyPr/>
          <a:lstStyle/>
          <a:p>
            <a:pPr marL="0" indent="0" algn="just">
              <a:buNone/>
            </a:pPr>
            <a:r>
              <a:rPr lang="pl-PL" dirty="0" smtClean="0"/>
              <a:t>W modelu zakłada się, że w gałęzi istnieje tylko jedna firma, zaś rozgrywka dotyczy przedsiębiorstwa, które chce wejść do gałęzi. </a:t>
            </a:r>
          </a:p>
          <a:p>
            <a:pPr marL="0" indent="0" algn="just">
              <a:buNone/>
            </a:pPr>
            <a:endParaRPr lang="pl-PL" dirty="0"/>
          </a:p>
          <a:p>
            <a:pPr marL="0" indent="0" algn="just">
              <a:buNone/>
            </a:pPr>
            <a:r>
              <a:rPr lang="pl-PL" dirty="0" smtClean="0"/>
              <a:t>Jeżeli przedsiębiorstwo poza gałęzią będzie chciało się do niej dostać to </a:t>
            </a:r>
            <a:r>
              <a:rPr lang="pl-PL" b="1" dirty="0" smtClean="0">
                <a:solidFill>
                  <a:schemeClr val="accent2"/>
                </a:solidFill>
              </a:rPr>
              <a:t>firma w gałęzi może </a:t>
            </a:r>
            <a:r>
              <a:rPr lang="pl-PL" dirty="0" smtClean="0"/>
              <a:t>albo </a:t>
            </a:r>
            <a:r>
              <a:rPr lang="pl-PL" b="1" dirty="0">
                <a:solidFill>
                  <a:schemeClr val="accent2"/>
                </a:solidFill>
              </a:rPr>
              <a:t>zaakceptować rywala </a:t>
            </a:r>
            <a:r>
              <a:rPr lang="pl-PL" b="1" dirty="0" smtClean="0">
                <a:solidFill>
                  <a:schemeClr val="accent2"/>
                </a:solidFill>
              </a:rPr>
              <a:t/>
            </a:r>
            <a:br>
              <a:rPr lang="pl-PL" b="1" dirty="0" smtClean="0">
                <a:solidFill>
                  <a:schemeClr val="accent2"/>
                </a:solidFill>
              </a:rPr>
            </a:br>
            <a:r>
              <a:rPr lang="pl-PL" dirty="0" smtClean="0"/>
              <a:t>i dopuścić do podziału rynku </a:t>
            </a:r>
            <a:r>
              <a:rPr lang="pl-PL" b="1" dirty="0">
                <a:solidFill>
                  <a:schemeClr val="accent2"/>
                </a:solidFill>
              </a:rPr>
              <a:t>albo podjąć walkę</a:t>
            </a:r>
            <a:r>
              <a:rPr lang="pl-PL" dirty="0" smtClean="0"/>
              <a:t> w obronie pozycji. </a:t>
            </a:r>
            <a:endParaRPr lang="pl-PL" dirty="0"/>
          </a:p>
        </p:txBody>
      </p:sp>
    </p:spTree>
    <p:extLst>
      <p:ext uri="{BB962C8B-B14F-4D97-AF65-F5344CB8AC3E}">
        <p14:creationId xmlns:p14="http://schemas.microsoft.com/office/powerpoint/2010/main" val="229974425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436532691"/>
              </p:ext>
            </p:extLst>
          </p:nvPr>
        </p:nvGraphicFramePr>
        <p:xfrm>
          <a:off x="755576" y="3717032"/>
          <a:ext cx="7296472" cy="2104008"/>
        </p:xfrm>
        <a:graphic>
          <a:graphicData uri="http://schemas.openxmlformats.org/drawingml/2006/table">
            <a:tbl>
              <a:tblPr firstRow="1" bandRow="1">
                <a:tableStyleId>{5C22544A-7EE6-4342-B048-85BDC9FD1C3A}</a:tableStyleId>
              </a:tblPr>
              <a:tblGrid>
                <a:gridCol w="2592288"/>
                <a:gridCol w="1656184"/>
                <a:gridCol w="1584176"/>
                <a:gridCol w="1463824"/>
              </a:tblGrid>
              <a:tr h="1052004">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52004">
                <a:tc>
                  <a:txBody>
                    <a:bodyPr/>
                    <a:lstStyle/>
                    <a:p>
                      <a:endParaRPr lang="pl-PL"/>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6" name="Łącznik prostoliniowy 5"/>
          <p:cNvCxnSpPr/>
          <p:nvPr/>
        </p:nvCxnSpPr>
        <p:spPr>
          <a:xfrm flipV="1">
            <a:off x="4283968" y="980728"/>
            <a:ext cx="1296144" cy="22322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Łącznik prostoliniowy 7"/>
          <p:cNvCxnSpPr/>
          <p:nvPr/>
        </p:nvCxnSpPr>
        <p:spPr>
          <a:xfrm>
            <a:off x="5580112" y="980728"/>
            <a:ext cx="1656184" cy="223224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Łącznik prostoliniowy 9"/>
          <p:cNvCxnSpPr/>
          <p:nvPr/>
        </p:nvCxnSpPr>
        <p:spPr>
          <a:xfrm>
            <a:off x="4932040" y="2096852"/>
            <a:ext cx="792088" cy="1116124"/>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pole tekstowe 10"/>
          <p:cNvSpPr txBox="1"/>
          <p:nvPr/>
        </p:nvSpPr>
        <p:spPr>
          <a:xfrm>
            <a:off x="5148064" y="592954"/>
            <a:ext cx="1404156" cy="246221"/>
          </a:xfrm>
          <a:prstGeom prst="rect">
            <a:avLst/>
          </a:prstGeom>
          <a:noFill/>
        </p:spPr>
        <p:txBody>
          <a:bodyPr wrap="square" rtlCol="0">
            <a:spAutoFit/>
          </a:bodyPr>
          <a:lstStyle/>
          <a:p>
            <a:r>
              <a:rPr lang="pl-PL" sz="1000" b="1" dirty="0" smtClean="0">
                <a:solidFill>
                  <a:srgbClr val="FF0000"/>
                </a:solidFill>
              </a:rPr>
              <a:t>Przybysz</a:t>
            </a:r>
            <a:endParaRPr lang="pl-PL" sz="1000" b="1" dirty="0">
              <a:solidFill>
                <a:srgbClr val="FF0000"/>
              </a:solidFill>
            </a:endParaRPr>
          </a:p>
        </p:txBody>
      </p:sp>
      <p:sp>
        <p:nvSpPr>
          <p:cNvPr id="12" name="pole tekstowe 11"/>
          <p:cNvSpPr txBox="1"/>
          <p:nvPr/>
        </p:nvSpPr>
        <p:spPr>
          <a:xfrm>
            <a:off x="3956940" y="1308660"/>
            <a:ext cx="1404156" cy="246221"/>
          </a:xfrm>
          <a:prstGeom prst="rect">
            <a:avLst/>
          </a:prstGeom>
          <a:noFill/>
        </p:spPr>
        <p:txBody>
          <a:bodyPr wrap="square" rtlCol="0">
            <a:spAutoFit/>
          </a:bodyPr>
          <a:lstStyle/>
          <a:p>
            <a:r>
              <a:rPr lang="pl-PL" sz="1000" b="1" dirty="0" smtClean="0">
                <a:solidFill>
                  <a:srgbClr val="FF0000"/>
                </a:solidFill>
              </a:rPr>
              <a:t>Wchodzi do gałęzi</a:t>
            </a:r>
            <a:endParaRPr lang="pl-PL" sz="1000" b="1" dirty="0">
              <a:solidFill>
                <a:srgbClr val="FF0000"/>
              </a:solidFill>
            </a:endParaRPr>
          </a:p>
        </p:txBody>
      </p:sp>
      <p:sp>
        <p:nvSpPr>
          <p:cNvPr id="13" name="pole tekstowe 12"/>
          <p:cNvSpPr txBox="1"/>
          <p:nvPr/>
        </p:nvSpPr>
        <p:spPr>
          <a:xfrm>
            <a:off x="6408204" y="1556792"/>
            <a:ext cx="1404156" cy="400110"/>
          </a:xfrm>
          <a:prstGeom prst="rect">
            <a:avLst/>
          </a:prstGeom>
          <a:noFill/>
        </p:spPr>
        <p:txBody>
          <a:bodyPr wrap="square" rtlCol="0">
            <a:spAutoFit/>
          </a:bodyPr>
          <a:lstStyle/>
          <a:p>
            <a:r>
              <a:rPr lang="pl-PL" sz="1000" b="1" dirty="0" smtClean="0">
                <a:solidFill>
                  <a:srgbClr val="FF0000"/>
                </a:solidFill>
              </a:rPr>
              <a:t>Zostaje poza gałęzią</a:t>
            </a:r>
            <a:endParaRPr lang="pl-PL" sz="1000" b="1" dirty="0">
              <a:solidFill>
                <a:srgbClr val="FF0000"/>
              </a:solidFill>
            </a:endParaRPr>
          </a:p>
        </p:txBody>
      </p:sp>
      <p:sp>
        <p:nvSpPr>
          <p:cNvPr id="14" name="pole tekstowe 13"/>
          <p:cNvSpPr txBox="1"/>
          <p:nvPr/>
        </p:nvSpPr>
        <p:spPr>
          <a:xfrm>
            <a:off x="4347460" y="1756847"/>
            <a:ext cx="792088" cy="400110"/>
          </a:xfrm>
          <a:prstGeom prst="rect">
            <a:avLst/>
          </a:prstGeom>
          <a:noFill/>
        </p:spPr>
        <p:txBody>
          <a:bodyPr wrap="square" rtlCol="0">
            <a:spAutoFit/>
          </a:bodyPr>
          <a:lstStyle/>
          <a:p>
            <a:r>
              <a:rPr lang="pl-PL" sz="1000" b="1" dirty="0" smtClean="0"/>
              <a:t>Stara firma</a:t>
            </a:r>
            <a:endParaRPr lang="pl-PL" sz="1000" b="1" dirty="0"/>
          </a:p>
        </p:txBody>
      </p:sp>
      <p:sp>
        <p:nvSpPr>
          <p:cNvPr id="15" name="pole tekstowe 14"/>
          <p:cNvSpPr txBox="1"/>
          <p:nvPr/>
        </p:nvSpPr>
        <p:spPr>
          <a:xfrm>
            <a:off x="3734157" y="2440582"/>
            <a:ext cx="792088" cy="400110"/>
          </a:xfrm>
          <a:prstGeom prst="rect">
            <a:avLst/>
          </a:prstGeom>
          <a:noFill/>
        </p:spPr>
        <p:txBody>
          <a:bodyPr wrap="square" rtlCol="0">
            <a:spAutoFit/>
          </a:bodyPr>
          <a:lstStyle/>
          <a:p>
            <a:r>
              <a:rPr lang="pl-PL" sz="1000" b="1" dirty="0" smtClean="0"/>
              <a:t>Akceptuje rywala</a:t>
            </a:r>
            <a:endParaRPr lang="pl-PL" sz="1000" b="1" dirty="0"/>
          </a:p>
        </p:txBody>
      </p:sp>
      <p:sp>
        <p:nvSpPr>
          <p:cNvPr id="16" name="pole tekstowe 15"/>
          <p:cNvSpPr txBox="1"/>
          <p:nvPr/>
        </p:nvSpPr>
        <p:spPr>
          <a:xfrm>
            <a:off x="5454098" y="2406849"/>
            <a:ext cx="954106" cy="400110"/>
          </a:xfrm>
          <a:prstGeom prst="rect">
            <a:avLst/>
          </a:prstGeom>
          <a:noFill/>
        </p:spPr>
        <p:txBody>
          <a:bodyPr wrap="square" rtlCol="0">
            <a:spAutoFit/>
          </a:bodyPr>
          <a:lstStyle/>
          <a:p>
            <a:r>
              <a:rPr lang="pl-PL" sz="1000" b="1" dirty="0" smtClean="0"/>
              <a:t>Podejmuje walkę</a:t>
            </a:r>
            <a:endParaRPr lang="pl-PL" sz="1000" b="1" dirty="0"/>
          </a:p>
        </p:txBody>
      </p:sp>
      <p:sp>
        <p:nvSpPr>
          <p:cNvPr id="17" name="pole tekstowe 16"/>
          <p:cNvSpPr txBox="1"/>
          <p:nvPr/>
        </p:nvSpPr>
        <p:spPr>
          <a:xfrm>
            <a:off x="1259632" y="4077072"/>
            <a:ext cx="1656184" cy="400110"/>
          </a:xfrm>
          <a:prstGeom prst="rect">
            <a:avLst/>
          </a:prstGeom>
          <a:noFill/>
        </p:spPr>
        <p:txBody>
          <a:bodyPr wrap="square" rtlCol="0">
            <a:spAutoFit/>
          </a:bodyPr>
          <a:lstStyle/>
          <a:p>
            <a:r>
              <a:rPr lang="pl-PL" sz="1000" b="1" dirty="0" smtClean="0"/>
              <a:t>Zyski przy braku odstraszania</a:t>
            </a:r>
            <a:endParaRPr lang="pl-PL" sz="1000" b="1" dirty="0"/>
          </a:p>
        </p:txBody>
      </p:sp>
      <p:sp>
        <p:nvSpPr>
          <p:cNvPr id="18" name="pole tekstowe 17"/>
          <p:cNvSpPr txBox="1"/>
          <p:nvPr/>
        </p:nvSpPr>
        <p:spPr>
          <a:xfrm>
            <a:off x="1259632" y="5013176"/>
            <a:ext cx="1656184" cy="246221"/>
          </a:xfrm>
          <a:prstGeom prst="rect">
            <a:avLst/>
          </a:prstGeom>
          <a:noFill/>
        </p:spPr>
        <p:txBody>
          <a:bodyPr wrap="square" rtlCol="0">
            <a:spAutoFit/>
          </a:bodyPr>
          <a:lstStyle/>
          <a:p>
            <a:r>
              <a:rPr lang="pl-PL" sz="1000" b="1" dirty="0" smtClean="0"/>
              <a:t>Zyski przy odstraszaniu</a:t>
            </a:r>
            <a:endParaRPr lang="pl-PL" sz="1000" b="1" dirty="0"/>
          </a:p>
        </p:txBody>
      </p:sp>
      <p:sp>
        <p:nvSpPr>
          <p:cNvPr id="19" name="pole tekstowe 18"/>
          <p:cNvSpPr txBox="1"/>
          <p:nvPr/>
        </p:nvSpPr>
        <p:spPr>
          <a:xfrm>
            <a:off x="3410121" y="4178264"/>
            <a:ext cx="720080" cy="246221"/>
          </a:xfrm>
          <a:prstGeom prst="rect">
            <a:avLst/>
          </a:prstGeom>
          <a:noFill/>
        </p:spPr>
        <p:txBody>
          <a:bodyPr wrap="square" rtlCol="0">
            <a:spAutoFit/>
          </a:bodyPr>
          <a:lstStyle/>
          <a:p>
            <a:r>
              <a:rPr lang="pl-PL" sz="1000" b="1" dirty="0" smtClean="0"/>
              <a:t>1 mln zł</a:t>
            </a:r>
            <a:endParaRPr lang="pl-PL" sz="1000" b="1" dirty="0"/>
          </a:p>
        </p:txBody>
      </p:sp>
      <p:sp>
        <p:nvSpPr>
          <p:cNvPr id="20" name="pole tekstowe 19"/>
          <p:cNvSpPr txBox="1"/>
          <p:nvPr/>
        </p:nvSpPr>
        <p:spPr>
          <a:xfrm>
            <a:off x="4130201" y="4178263"/>
            <a:ext cx="720080" cy="246221"/>
          </a:xfrm>
          <a:prstGeom prst="rect">
            <a:avLst/>
          </a:prstGeom>
          <a:noFill/>
        </p:spPr>
        <p:txBody>
          <a:bodyPr wrap="square" rtlCol="0">
            <a:spAutoFit/>
          </a:bodyPr>
          <a:lstStyle/>
          <a:p>
            <a:r>
              <a:rPr lang="pl-PL" sz="1000" b="1" dirty="0" smtClean="0">
                <a:solidFill>
                  <a:srgbClr val="FF0000"/>
                </a:solidFill>
              </a:rPr>
              <a:t>1 mln zł</a:t>
            </a:r>
            <a:endParaRPr lang="pl-PL" sz="1000" b="1" dirty="0">
              <a:solidFill>
                <a:srgbClr val="FF0000"/>
              </a:solidFill>
            </a:endParaRPr>
          </a:p>
        </p:txBody>
      </p:sp>
      <p:sp>
        <p:nvSpPr>
          <p:cNvPr id="21" name="pole tekstowe 20"/>
          <p:cNvSpPr txBox="1"/>
          <p:nvPr/>
        </p:nvSpPr>
        <p:spPr>
          <a:xfrm>
            <a:off x="3432087" y="5226584"/>
            <a:ext cx="720080" cy="246221"/>
          </a:xfrm>
          <a:prstGeom prst="rect">
            <a:avLst/>
          </a:prstGeom>
          <a:noFill/>
        </p:spPr>
        <p:txBody>
          <a:bodyPr wrap="square" rtlCol="0">
            <a:spAutoFit/>
          </a:bodyPr>
          <a:lstStyle/>
          <a:p>
            <a:r>
              <a:rPr lang="pl-PL" sz="1000" b="1" dirty="0" smtClean="0"/>
              <a:t>2 mln zł</a:t>
            </a:r>
            <a:endParaRPr lang="pl-PL" sz="1000" b="1" dirty="0"/>
          </a:p>
        </p:txBody>
      </p:sp>
      <p:sp>
        <p:nvSpPr>
          <p:cNvPr id="22" name="pole tekstowe 21"/>
          <p:cNvSpPr txBox="1"/>
          <p:nvPr/>
        </p:nvSpPr>
        <p:spPr>
          <a:xfrm>
            <a:off x="4130201" y="5217945"/>
            <a:ext cx="720080" cy="246221"/>
          </a:xfrm>
          <a:prstGeom prst="rect">
            <a:avLst/>
          </a:prstGeom>
          <a:noFill/>
        </p:spPr>
        <p:txBody>
          <a:bodyPr wrap="square" rtlCol="0">
            <a:spAutoFit/>
          </a:bodyPr>
          <a:lstStyle/>
          <a:p>
            <a:r>
              <a:rPr lang="pl-PL" sz="1000" b="1" dirty="0" smtClean="0">
                <a:solidFill>
                  <a:srgbClr val="FF0000"/>
                </a:solidFill>
              </a:rPr>
              <a:t>1 mln zł</a:t>
            </a:r>
            <a:endParaRPr lang="pl-PL" sz="1000" b="1" dirty="0">
              <a:solidFill>
                <a:srgbClr val="FF0000"/>
              </a:solidFill>
            </a:endParaRPr>
          </a:p>
        </p:txBody>
      </p:sp>
      <p:sp>
        <p:nvSpPr>
          <p:cNvPr id="23" name="pole tekstowe 22"/>
          <p:cNvSpPr txBox="1"/>
          <p:nvPr/>
        </p:nvSpPr>
        <p:spPr>
          <a:xfrm>
            <a:off x="5773127" y="4154015"/>
            <a:ext cx="720080" cy="246221"/>
          </a:xfrm>
          <a:prstGeom prst="rect">
            <a:avLst/>
          </a:prstGeom>
          <a:noFill/>
        </p:spPr>
        <p:txBody>
          <a:bodyPr wrap="square" rtlCol="0">
            <a:spAutoFit/>
          </a:bodyPr>
          <a:lstStyle/>
          <a:p>
            <a:r>
              <a:rPr lang="pl-PL" sz="1000" b="1" dirty="0" smtClean="0">
                <a:solidFill>
                  <a:srgbClr val="FF0000"/>
                </a:solidFill>
              </a:rPr>
              <a:t>-1 mln zł</a:t>
            </a:r>
            <a:endParaRPr lang="pl-PL" sz="1000" b="1" dirty="0">
              <a:solidFill>
                <a:srgbClr val="FF0000"/>
              </a:solidFill>
            </a:endParaRPr>
          </a:p>
        </p:txBody>
      </p:sp>
      <p:sp>
        <p:nvSpPr>
          <p:cNvPr id="24" name="pole tekstowe 23"/>
          <p:cNvSpPr txBox="1"/>
          <p:nvPr/>
        </p:nvSpPr>
        <p:spPr>
          <a:xfrm>
            <a:off x="5017174" y="4154016"/>
            <a:ext cx="720080" cy="246221"/>
          </a:xfrm>
          <a:prstGeom prst="rect">
            <a:avLst/>
          </a:prstGeom>
          <a:noFill/>
        </p:spPr>
        <p:txBody>
          <a:bodyPr wrap="square" rtlCol="0">
            <a:spAutoFit/>
          </a:bodyPr>
          <a:lstStyle/>
          <a:p>
            <a:r>
              <a:rPr lang="pl-PL" sz="1000" b="1" dirty="0" smtClean="0"/>
              <a:t>1 mln zł</a:t>
            </a:r>
            <a:endParaRPr lang="pl-PL" sz="1000" b="1" dirty="0"/>
          </a:p>
        </p:txBody>
      </p:sp>
      <p:sp>
        <p:nvSpPr>
          <p:cNvPr id="25" name="pole tekstowe 24"/>
          <p:cNvSpPr txBox="1"/>
          <p:nvPr/>
        </p:nvSpPr>
        <p:spPr>
          <a:xfrm>
            <a:off x="5773127" y="5234715"/>
            <a:ext cx="720080" cy="246221"/>
          </a:xfrm>
          <a:prstGeom prst="rect">
            <a:avLst/>
          </a:prstGeom>
          <a:noFill/>
        </p:spPr>
        <p:txBody>
          <a:bodyPr wrap="square" rtlCol="0">
            <a:spAutoFit/>
          </a:bodyPr>
          <a:lstStyle/>
          <a:p>
            <a:r>
              <a:rPr lang="pl-PL" sz="1000" b="1" dirty="0" smtClean="0">
                <a:solidFill>
                  <a:srgbClr val="FF0000"/>
                </a:solidFill>
              </a:rPr>
              <a:t>-1 mln zł</a:t>
            </a:r>
            <a:endParaRPr lang="pl-PL" sz="1000" b="1" dirty="0">
              <a:solidFill>
                <a:srgbClr val="FF0000"/>
              </a:solidFill>
            </a:endParaRPr>
          </a:p>
        </p:txBody>
      </p:sp>
      <p:sp>
        <p:nvSpPr>
          <p:cNvPr id="26" name="pole tekstowe 25"/>
          <p:cNvSpPr txBox="1"/>
          <p:nvPr/>
        </p:nvSpPr>
        <p:spPr>
          <a:xfrm>
            <a:off x="5017174" y="5217944"/>
            <a:ext cx="720080" cy="246221"/>
          </a:xfrm>
          <a:prstGeom prst="rect">
            <a:avLst/>
          </a:prstGeom>
          <a:noFill/>
        </p:spPr>
        <p:txBody>
          <a:bodyPr wrap="square" rtlCol="0">
            <a:spAutoFit/>
          </a:bodyPr>
          <a:lstStyle/>
          <a:p>
            <a:r>
              <a:rPr lang="pl-PL" sz="1000" b="1" dirty="0" smtClean="0"/>
              <a:t>1 mln zł</a:t>
            </a:r>
            <a:endParaRPr lang="pl-PL" sz="1000" b="1" dirty="0"/>
          </a:p>
        </p:txBody>
      </p:sp>
      <p:sp>
        <p:nvSpPr>
          <p:cNvPr id="27" name="pole tekstowe 26"/>
          <p:cNvSpPr txBox="1"/>
          <p:nvPr/>
        </p:nvSpPr>
        <p:spPr>
          <a:xfrm>
            <a:off x="7305249" y="4145252"/>
            <a:ext cx="720080" cy="246221"/>
          </a:xfrm>
          <a:prstGeom prst="rect">
            <a:avLst/>
          </a:prstGeom>
          <a:noFill/>
        </p:spPr>
        <p:txBody>
          <a:bodyPr wrap="square" rtlCol="0">
            <a:spAutoFit/>
          </a:bodyPr>
          <a:lstStyle/>
          <a:p>
            <a:r>
              <a:rPr lang="pl-PL" sz="1000" b="1" dirty="0" smtClean="0">
                <a:solidFill>
                  <a:srgbClr val="FF0000"/>
                </a:solidFill>
              </a:rPr>
              <a:t>0</a:t>
            </a:r>
            <a:endParaRPr lang="pl-PL" sz="1000" b="1" dirty="0">
              <a:solidFill>
                <a:srgbClr val="FF0000"/>
              </a:solidFill>
            </a:endParaRPr>
          </a:p>
        </p:txBody>
      </p:sp>
      <p:sp>
        <p:nvSpPr>
          <p:cNvPr id="28" name="pole tekstowe 27"/>
          <p:cNvSpPr txBox="1"/>
          <p:nvPr/>
        </p:nvSpPr>
        <p:spPr>
          <a:xfrm>
            <a:off x="6585169" y="4154016"/>
            <a:ext cx="720080" cy="246221"/>
          </a:xfrm>
          <a:prstGeom prst="rect">
            <a:avLst/>
          </a:prstGeom>
          <a:noFill/>
        </p:spPr>
        <p:txBody>
          <a:bodyPr wrap="square" rtlCol="0">
            <a:spAutoFit/>
          </a:bodyPr>
          <a:lstStyle/>
          <a:p>
            <a:r>
              <a:rPr lang="pl-PL" sz="1000" b="1" dirty="0" smtClean="0"/>
              <a:t>5 mln zł</a:t>
            </a:r>
            <a:endParaRPr lang="pl-PL" sz="1000" b="1" dirty="0"/>
          </a:p>
        </p:txBody>
      </p:sp>
      <p:sp>
        <p:nvSpPr>
          <p:cNvPr id="29" name="pole tekstowe 28"/>
          <p:cNvSpPr txBox="1"/>
          <p:nvPr/>
        </p:nvSpPr>
        <p:spPr>
          <a:xfrm>
            <a:off x="7327474" y="5209077"/>
            <a:ext cx="720080" cy="246221"/>
          </a:xfrm>
          <a:prstGeom prst="rect">
            <a:avLst/>
          </a:prstGeom>
          <a:noFill/>
        </p:spPr>
        <p:txBody>
          <a:bodyPr wrap="square" rtlCol="0">
            <a:spAutoFit/>
          </a:bodyPr>
          <a:lstStyle/>
          <a:p>
            <a:r>
              <a:rPr lang="pl-PL" sz="1000" b="1" dirty="0" smtClean="0">
                <a:solidFill>
                  <a:srgbClr val="FF0000"/>
                </a:solidFill>
              </a:rPr>
              <a:t>0</a:t>
            </a:r>
            <a:endParaRPr lang="pl-PL" sz="1000" b="1" dirty="0">
              <a:solidFill>
                <a:srgbClr val="FF0000"/>
              </a:solidFill>
            </a:endParaRPr>
          </a:p>
        </p:txBody>
      </p:sp>
      <p:sp>
        <p:nvSpPr>
          <p:cNvPr id="30" name="pole tekstowe 29"/>
          <p:cNvSpPr txBox="1"/>
          <p:nvPr/>
        </p:nvSpPr>
        <p:spPr>
          <a:xfrm>
            <a:off x="6585169" y="5209305"/>
            <a:ext cx="720080" cy="246221"/>
          </a:xfrm>
          <a:prstGeom prst="rect">
            <a:avLst/>
          </a:prstGeom>
          <a:noFill/>
        </p:spPr>
        <p:txBody>
          <a:bodyPr wrap="square" rtlCol="0">
            <a:spAutoFit/>
          </a:bodyPr>
          <a:lstStyle/>
          <a:p>
            <a:r>
              <a:rPr lang="pl-PL" sz="1000" b="1" dirty="0"/>
              <a:t>2</a:t>
            </a:r>
            <a:r>
              <a:rPr lang="pl-PL" sz="1000" b="1" dirty="0" smtClean="0"/>
              <a:t> mln zł</a:t>
            </a:r>
            <a:endParaRPr lang="pl-PL" sz="1000" b="1" dirty="0"/>
          </a:p>
        </p:txBody>
      </p:sp>
      <p:sp>
        <p:nvSpPr>
          <p:cNvPr id="31" name="Elipsa 30"/>
          <p:cNvSpPr/>
          <p:nvPr/>
        </p:nvSpPr>
        <p:spPr>
          <a:xfrm>
            <a:off x="3373599" y="3744689"/>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1</a:t>
            </a:r>
            <a:endParaRPr lang="pl-PL" dirty="0">
              <a:solidFill>
                <a:schemeClr val="tx1"/>
              </a:solidFill>
            </a:endParaRPr>
          </a:p>
        </p:txBody>
      </p:sp>
      <p:sp>
        <p:nvSpPr>
          <p:cNvPr id="32" name="Elipsa 31"/>
          <p:cNvSpPr/>
          <p:nvPr/>
        </p:nvSpPr>
        <p:spPr>
          <a:xfrm>
            <a:off x="5034201" y="3744689"/>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2</a:t>
            </a:r>
            <a:endParaRPr lang="pl-PL" dirty="0">
              <a:solidFill>
                <a:schemeClr val="tx1"/>
              </a:solidFill>
            </a:endParaRPr>
          </a:p>
        </p:txBody>
      </p:sp>
      <p:sp>
        <p:nvSpPr>
          <p:cNvPr id="33" name="Elipsa 32"/>
          <p:cNvSpPr/>
          <p:nvPr/>
        </p:nvSpPr>
        <p:spPr>
          <a:xfrm>
            <a:off x="6585169" y="3734087"/>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3</a:t>
            </a:r>
            <a:endParaRPr lang="pl-PL" dirty="0">
              <a:solidFill>
                <a:schemeClr val="tx1"/>
              </a:solidFill>
            </a:endParaRPr>
          </a:p>
        </p:txBody>
      </p:sp>
      <p:sp>
        <p:nvSpPr>
          <p:cNvPr id="34" name="Elipsa 33"/>
          <p:cNvSpPr/>
          <p:nvPr/>
        </p:nvSpPr>
        <p:spPr>
          <a:xfrm>
            <a:off x="3373599" y="477624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4</a:t>
            </a:r>
            <a:endParaRPr lang="pl-PL" dirty="0">
              <a:solidFill>
                <a:schemeClr val="tx1"/>
              </a:solidFill>
            </a:endParaRPr>
          </a:p>
        </p:txBody>
      </p:sp>
      <p:sp>
        <p:nvSpPr>
          <p:cNvPr id="35" name="Elipsa 34"/>
          <p:cNvSpPr/>
          <p:nvPr/>
        </p:nvSpPr>
        <p:spPr>
          <a:xfrm>
            <a:off x="5016787" y="4776246"/>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5</a:t>
            </a:r>
            <a:endParaRPr lang="pl-PL" dirty="0">
              <a:solidFill>
                <a:schemeClr val="tx1"/>
              </a:solidFill>
            </a:endParaRPr>
          </a:p>
        </p:txBody>
      </p:sp>
      <p:sp>
        <p:nvSpPr>
          <p:cNvPr id="36" name="Elipsa 35"/>
          <p:cNvSpPr/>
          <p:nvPr/>
        </p:nvSpPr>
        <p:spPr>
          <a:xfrm>
            <a:off x="6592969" y="4775502"/>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6</a:t>
            </a:r>
            <a:endParaRPr lang="pl-PL" dirty="0">
              <a:solidFill>
                <a:schemeClr val="tx1"/>
              </a:solidFill>
            </a:endParaRPr>
          </a:p>
        </p:txBody>
      </p:sp>
    </p:spTree>
    <p:extLst>
      <p:ext uri="{BB962C8B-B14F-4D97-AF65-F5344CB8AC3E}">
        <p14:creationId xmlns:p14="http://schemas.microsoft.com/office/powerpoint/2010/main" val="3130248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836712"/>
            <a:ext cx="8229600" cy="5289451"/>
          </a:xfrm>
        </p:spPr>
        <p:txBody>
          <a:bodyPr/>
          <a:lstStyle/>
          <a:p>
            <a:pPr marL="0" indent="0" algn="just">
              <a:buNone/>
            </a:pPr>
            <a:r>
              <a:rPr lang="pl-PL" b="1" dirty="0" smtClean="0">
                <a:solidFill>
                  <a:srgbClr val="FF0000"/>
                </a:solidFill>
              </a:rPr>
              <a:t>Akceptacja rywala </a:t>
            </a:r>
            <a:r>
              <a:rPr lang="pl-PL" dirty="0" smtClean="0"/>
              <a:t>wiąże się </a:t>
            </a:r>
            <a:br>
              <a:rPr lang="pl-PL" dirty="0" smtClean="0"/>
            </a:br>
            <a:r>
              <a:rPr lang="pl-PL" dirty="0" smtClean="0"/>
              <a:t>z koniecznością obniżenia wielkości produkcji, zwłaszcza gdy nowa firma jest duża, aby nie doszło do znacznego spadku ceny.</a:t>
            </a:r>
          </a:p>
          <a:p>
            <a:pPr marL="0" indent="0" algn="just">
              <a:buNone/>
            </a:pPr>
            <a:endParaRPr lang="pl-PL" dirty="0"/>
          </a:p>
          <a:p>
            <a:pPr marL="0" indent="0" algn="just">
              <a:buNone/>
            </a:pPr>
            <a:r>
              <a:rPr lang="pl-PL" b="1" dirty="0">
                <a:solidFill>
                  <a:srgbClr val="FF0000"/>
                </a:solidFill>
              </a:rPr>
              <a:t>Walka z przybyszem </a:t>
            </a:r>
            <a:r>
              <a:rPr lang="pl-PL" dirty="0" smtClean="0"/>
              <a:t>oznacza produkowanie na tym samym poziomie, </a:t>
            </a:r>
            <a:br>
              <a:rPr lang="pl-PL" dirty="0" smtClean="0"/>
            </a:br>
            <a:r>
              <a:rPr lang="pl-PL" dirty="0" smtClean="0"/>
              <a:t>a nawet zwiększenie wielkości produkcji. Dochodzi do spadku ceny i wojny cenowej. </a:t>
            </a:r>
            <a:endParaRPr lang="pl-PL" dirty="0"/>
          </a:p>
        </p:txBody>
      </p:sp>
    </p:spTree>
    <p:extLst>
      <p:ext uri="{BB962C8B-B14F-4D97-AF65-F5344CB8AC3E}">
        <p14:creationId xmlns:p14="http://schemas.microsoft.com/office/powerpoint/2010/main" val="30128243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lstStyle/>
          <a:p>
            <a:pPr marL="0" indent="0" algn="just">
              <a:buNone/>
            </a:pPr>
            <a:r>
              <a:rPr lang="pl-PL" dirty="0" smtClean="0"/>
              <a:t>Jeżeli nowe przedsiębiorstwo rezygnuje </a:t>
            </a:r>
            <a:br>
              <a:rPr lang="pl-PL" dirty="0" smtClean="0"/>
            </a:br>
            <a:r>
              <a:rPr lang="pl-PL" dirty="0" smtClean="0"/>
              <a:t>z wejścia do gałęzi, a istniejące nie podejmuje strategii odstraszania, to firma znajdująca się w gałęzi rozwija się dobrze, </a:t>
            </a:r>
            <a:br>
              <a:rPr lang="pl-PL" dirty="0" smtClean="0"/>
            </a:br>
            <a:r>
              <a:rPr lang="pl-PL" dirty="0" smtClean="0"/>
              <a:t>a jej zyski wyniosą 5 mln zł. </a:t>
            </a:r>
          </a:p>
          <a:p>
            <a:pPr marL="0" indent="0" algn="just">
              <a:buNone/>
            </a:pPr>
            <a:endParaRPr lang="pl-PL" dirty="0"/>
          </a:p>
          <a:p>
            <a:pPr marL="0" indent="0" algn="just">
              <a:buNone/>
            </a:pPr>
            <a:r>
              <a:rPr lang="pl-PL" dirty="0" smtClean="0"/>
              <a:t>Jeżeli firmy podzielą się rynkiem, </a:t>
            </a:r>
            <a:br>
              <a:rPr lang="pl-PL" dirty="0" smtClean="0"/>
            </a:br>
            <a:r>
              <a:rPr lang="pl-PL" dirty="0" smtClean="0"/>
              <a:t>a zasiedziałe przedsiębiorstwo nie podejmie działań zniechęcających do wejścia do gałęzi zyski obydwu konkurentów wyniosą po 1 mln zł. </a:t>
            </a:r>
          </a:p>
          <a:p>
            <a:endParaRPr lang="pl-PL" dirty="0"/>
          </a:p>
          <a:p>
            <a:endParaRPr lang="pl-PL" dirty="0"/>
          </a:p>
        </p:txBody>
      </p:sp>
      <p:sp>
        <p:nvSpPr>
          <p:cNvPr id="4" name="Elipsa 3"/>
          <p:cNvSpPr/>
          <p:nvPr/>
        </p:nvSpPr>
        <p:spPr>
          <a:xfrm>
            <a:off x="3923928" y="188640"/>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3</a:t>
            </a:r>
            <a:endParaRPr lang="pl-PL" dirty="0">
              <a:solidFill>
                <a:schemeClr val="tx1"/>
              </a:solidFill>
            </a:endParaRPr>
          </a:p>
        </p:txBody>
      </p:sp>
      <p:sp>
        <p:nvSpPr>
          <p:cNvPr id="5" name="Elipsa 4"/>
          <p:cNvSpPr/>
          <p:nvPr/>
        </p:nvSpPr>
        <p:spPr>
          <a:xfrm>
            <a:off x="3923928" y="3384649"/>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1</a:t>
            </a:r>
            <a:endParaRPr lang="pl-PL" dirty="0">
              <a:solidFill>
                <a:schemeClr val="tx1"/>
              </a:solidFill>
            </a:endParaRPr>
          </a:p>
        </p:txBody>
      </p:sp>
    </p:spTree>
    <p:extLst>
      <p:ext uri="{BB962C8B-B14F-4D97-AF65-F5344CB8AC3E}">
        <p14:creationId xmlns:p14="http://schemas.microsoft.com/office/powerpoint/2010/main" val="22546331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lstStyle/>
          <a:p>
            <a:pPr marL="0" indent="0" algn="just">
              <a:buNone/>
            </a:pPr>
            <a:r>
              <a:rPr lang="pl-PL" dirty="0" smtClean="0"/>
              <a:t>Jeżeli stare przedsiębiorstwo będzie przeciwstawiało się wejściu nowej firmy do branży to jest szansa, że skutecznie odstraszy rywali. W tej sytuacji zyski istniejącej firmy wyniosłyby 1 mln zł, a wizja poniesienia strat przez nowe w wysokości </a:t>
            </a:r>
            <a:br>
              <a:rPr lang="pl-PL" dirty="0" smtClean="0"/>
            </a:br>
            <a:r>
              <a:rPr lang="pl-PL" dirty="0" smtClean="0"/>
              <a:t>1 mln zł skutecznie by ją odstraszyło. </a:t>
            </a:r>
          </a:p>
          <a:p>
            <a:pPr marL="0" indent="0" algn="just">
              <a:buNone/>
            </a:pPr>
            <a:endParaRPr lang="pl-PL" dirty="0"/>
          </a:p>
          <a:p>
            <a:pPr marL="0" indent="0" algn="just">
              <a:buNone/>
            </a:pPr>
            <a:r>
              <a:rPr lang="pl-PL" dirty="0" smtClean="0"/>
              <a:t>Stara firma ma szansę utrzymać zyski na poziomie 5 mln zł. </a:t>
            </a:r>
            <a:endParaRPr lang="pl-PL" dirty="0"/>
          </a:p>
        </p:txBody>
      </p:sp>
      <p:sp>
        <p:nvSpPr>
          <p:cNvPr id="4" name="Elipsa 3"/>
          <p:cNvSpPr/>
          <p:nvPr/>
        </p:nvSpPr>
        <p:spPr>
          <a:xfrm>
            <a:off x="3995936" y="26064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2</a:t>
            </a:r>
            <a:endParaRPr lang="pl-PL" dirty="0">
              <a:solidFill>
                <a:schemeClr val="tx1"/>
              </a:solidFill>
            </a:endParaRPr>
          </a:p>
        </p:txBody>
      </p:sp>
    </p:spTree>
    <p:extLst>
      <p:ext uri="{BB962C8B-B14F-4D97-AF65-F5344CB8AC3E}">
        <p14:creationId xmlns:p14="http://schemas.microsoft.com/office/powerpoint/2010/main" val="33653256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lstStyle/>
          <a:p>
            <a:pPr marL="0" indent="0" algn="just">
              <a:buNone/>
            </a:pPr>
            <a:r>
              <a:rPr lang="pl-PL" dirty="0" smtClean="0"/>
              <a:t>Zasiedziałe przedsiębiorstwo może również bronić swojej pozycji stosując środki ekonomiczne w postaci </a:t>
            </a:r>
            <a:r>
              <a:rPr lang="pl-PL" dirty="0"/>
              <a:t>i</a:t>
            </a:r>
            <a:r>
              <a:rPr lang="pl-PL" dirty="0" smtClean="0"/>
              <a:t>nwestowania </a:t>
            </a:r>
            <a:br>
              <a:rPr lang="pl-PL" dirty="0" smtClean="0"/>
            </a:br>
            <a:r>
              <a:rPr lang="pl-PL" dirty="0" smtClean="0"/>
              <a:t>w rozwój mocy wytwórczych. </a:t>
            </a:r>
          </a:p>
          <a:p>
            <a:pPr marL="0" indent="0" algn="just">
              <a:buNone/>
            </a:pPr>
            <a:endParaRPr lang="pl-PL" dirty="0"/>
          </a:p>
          <a:p>
            <a:pPr marL="0" indent="0" algn="just">
              <a:buNone/>
            </a:pPr>
            <a:r>
              <a:rPr lang="pl-PL" dirty="0" smtClean="0"/>
              <a:t>Jeżeli po wejściu do gałęzi konkurenta zaakceptuje go i będzie utrzymywać produkcję na niskim poziomie poniesie stratę w wysokości 3 mln zł ze względu na niewykorzystany potencjał. </a:t>
            </a:r>
            <a:endParaRPr lang="pl-PL" dirty="0"/>
          </a:p>
        </p:txBody>
      </p:sp>
      <p:sp>
        <p:nvSpPr>
          <p:cNvPr id="4" name="Elipsa 3"/>
          <p:cNvSpPr/>
          <p:nvPr/>
        </p:nvSpPr>
        <p:spPr>
          <a:xfrm>
            <a:off x="3995936" y="2780928"/>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4</a:t>
            </a:r>
            <a:endParaRPr lang="pl-PL" dirty="0">
              <a:solidFill>
                <a:schemeClr val="tx1"/>
              </a:solidFill>
            </a:endParaRPr>
          </a:p>
        </p:txBody>
      </p:sp>
    </p:spTree>
    <p:extLst>
      <p:ext uri="{BB962C8B-B14F-4D97-AF65-F5344CB8AC3E}">
        <p14:creationId xmlns:p14="http://schemas.microsoft.com/office/powerpoint/2010/main" val="16427091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lgn="just">
              <a:buNone/>
            </a:pPr>
            <a:r>
              <a:rPr lang="pl-PL" dirty="0" smtClean="0"/>
              <a:t>W sytuacji, gdy stara firma poniosła nakłady na inwestycje, ale konkurent nie zdecydował się na wejście, to w celu utrzymania wysokiej ceny przedsiębiorstwo nie będzie w pełni wykorzystywało mocy wytwórczych </a:t>
            </a:r>
            <a:br>
              <a:rPr lang="pl-PL" dirty="0" smtClean="0"/>
            </a:br>
            <a:r>
              <a:rPr lang="pl-PL" dirty="0" smtClean="0"/>
              <a:t>i zmniejszy swój zysk o 3 mln zł </a:t>
            </a:r>
            <a:br>
              <a:rPr lang="pl-PL" dirty="0" smtClean="0"/>
            </a:br>
            <a:r>
              <a:rPr lang="pl-PL" dirty="0" smtClean="0"/>
              <a:t>w odniesieniu do sytuacji, gdyby nie wydawało środków na rozwój.</a:t>
            </a:r>
            <a:endParaRPr lang="pl-PL" dirty="0"/>
          </a:p>
        </p:txBody>
      </p:sp>
      <p:sp>
        <p:nvSpPr>
          <p:cNvPr id="4" name="Elipsa 3"/>
          <p:cNvSpPr/>
          <p:nvPr/>
        </p:nvSpPr>
        <p:spPr>
          <a:xfrm>
            <a:off x="4139952" y="764704"/>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6</a:t>
            </a:r>
            <a:endParaRPr lang="pl-PL" dirty="0">
              <a:solidFill>
                <a:schemeClr val="tx1"/>
              </a:solidFill>
            </a:endParaRPr>
          </a:p>
        </p:txBody>
      </p:sp>
    </p:spTree>
    <p:extLst>
      <p:ext uri="{BB962C8B-B14F-4D97-AF65-F5344CB8AC3E}">
        <p14:creationId xmlns:p14="http://schemas.microsoft.com/office/powerpoint/2010/main" val="9861519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lstStyle/>
          <a:p>
            <a:pPr marL="0" indent="0" algn="just">
              <a:buNone/>
            </a:pPr>
            <a:endParaRPr lang="pl-PL" sz="2800" dirty="0"/>
          </a:p>
          <a:p>
            <a:pPr marL="0" indent="0" algn="just">
              <a:buNone/>
            </a:pPr>
            <a:r>
              <a:rPr lang="pl-PL" dirty="0" smtClean="0"/>
              <a:t>Przy podjęciu dodatkowo walki przez zasiedziałą firmę i wysokiej produkcji, spadnie cena i jej zyski wyniosłyby 1 mln zł. Jednak wizja poniesienia strat przez wchodzącą do branży firmę odstraszy ją </a:t>
            </a:r>
            <a:br>
              <a:rPr lang="pl-PL" dirty="0" smtClean="0"/>
            </a:br>
            <a:r>
              <a:rPr lang="pl-PL" dirty="0" smtClean="0"/>
              <a:t>i dla rynku będzie charakterystyczna sytuacja z okienka nr 6.</a:t>
            </a:r>
            <a:endParaRPr lang="pl-PL" dirty="0"/>
          </a:p>
        </p:txBody>
      </p:sp>
      <p:sp>
        <p:nvSpPr>
          <p:cNvPr id="4" name="Elipsa 3"/>
          <p:cNvSpPr/>
          <p:nvPr/>
        </p:nvSpPr>
        <p:spPr>
          <a:xfrm>
            <a:off x="4177126" y="489579"/>
            <a:ext cx="360040" cy="36004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solidFill>
                  <a:schemeClr val="tx1"/>
                </a:solidFill>
              </a:rPr>
              <a:t>5</a:t>
            </a:r>
            <a:endParaRPr lang="pl-PL" dirty="0">
              <a:solidFill>
                <a:schemeClr val="tx1"/>
              </a:solidFill>
            </a:endParaRPr>
          </a:p>
        </p:txBody>
      </p:sp>
    </p:spTree>
    <p:extLst>
      <p:ext uri="{BB962C8B-B14F-4D97-AF65-F5344CB8AC3E}">
        <p14:creationId xmlns:p14="http://schemas.microsoft.com/office/powerpoint/2010/main" val="6131806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764704"/>
            <a:ext cx="8229600" cy="5361459"/>
          </a:xfrm>
        </p:spPr>
        <p:txBody>
          <a:bodyPr/>
          <a:lstStyle/>
          <a:p>
            <a:pPr marL="0" indent="0" algn="just">
              <a:buNone/>
            </a:pPr>
            <a:r>
              <a:rPr lang="pl-PL" sz="2600" dirty="0" smtClean="0"/>
              <a:t>Jeżeli stare przedsiębiorstwo jest gotowe walczyć </a:t>
            </a:r>
            <a:br>
              <a:rPr lang="pl-PL" sz="2600" dirty="0" smtClean="0"/>
            </a:br>
            <a:r>
              <a:rPr lang="pl-PL" sz="2600" dirty="0" smtClean="0"/>
              <a:t>o utrzymanie pozycji to nowe nie powinno wchodzić do gałęzi. Często mają one nieprecyzyjne </a:t>
            </a:r>
            <a:r>
              <a:rPr lang="pl-PL" sz="2600" smtClean="0"/>
              <a:t>informacje </a:t>
            </a:r>
            <a:br>
              <a:rPr lang="pl-PL" sz="2600" smtClean="0"/>
            </a:br>
            <a:r>
              <a:rPr lang="pl-PL" sz="2600" smtClean="0"/>
              <a:t>o </a:t>
            </a:r>
            <a:r>
              <a:rPr lang="pl-PL" sz="2600" dirty="0" smtClean="0"/>
              <a:t>sytuacji zasiedziałej firmy.</a:t>
            </a:r>
          </a:p>
          <a:p>
            <a:pPr marL="0" indent="0" algn="just">
              <a:buNone/>
            </a:pPr>
            <a:endParaRPr lang="pl-PL" sz="2600" dirty="0"/>
          </a:p>
          <a:p>
            <a:pPr marL="0" indent="0" algn="just">
              <a:buNone/>
            </a:pPr>
            <a:r>
              <a:rPr lang="pl-PL" sz="2600" dirty="0" smtClean="0"/>
              <a:t>Jeżeli nowe przedsiębiorstwo posiada większe zasoby finansowe niż stare może wygrać wojnę cenową.</a:t>
            </a:r>
          </a:p>
          <a:p>
            <a:pPr marL="0" indent="0" algn="just">
              <a:buNone/>
            </a:pPr>
            <a:endParaRPr lang="pl-PL" sz="2600" dirty="0"/>
          </a:p>
          <a:p>
            <a:pPr marL="0" indent="0" algn="just">
              <a:buNone/>
            </a:pPr>
            <a:r>
              <a:rPr lang="pl-PL" sz="2600" b="1" dirty="0" smtClean="0">
                <a:solidFill>
                  <a:schemeClr val="accent2"/>
                </a:solidFill>
              </a:rPr>
              <a:t>Narzędzia, które zwiększają koszty stałe lub nakłady nie dające się odzyskać działają odstraszająco na nowe firmy przed wejściem do gałęzi. </a:t>
            </a:r>
          </a:p>
          <a:p>
            <a:pPr marL="0" indent="0" algn="just">
              <a:buNone/>
            </a:pPr>
            <a:endParaRPr lang="pl-PL" sz="2600" dirty="0"/>
          </a:p>
          <a:p>
            <a:endParaRPr lang="pl-PL" dirty="0"/>
          </a:p>
        </p:txBody>
      </p:sp>
    </p:spTree>
    <p:extLst>
      <p:ext uri="{BB962C8B-B14F-4D97-AF65-F5344CB8AC3E}">
        <p14:creationId xmlns:p14="http://schemas.microsoft.com/office/powerpoint/2010/main" val="934630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ymbol zastępczy zawartości 2"/>
          <p:cNvSpPr>
            <a:spLocks noGrp="1"/>
          </p:cNvSpPr>
          <p:nvPr>
            <p:ph idx="1"/>
          </p:nvPr>
        </p:nvSpPr>
        <p:spPr>
          <a:xfrm>
            <a:off x="457200" y="476250"/>
            <a:ext cx="8229600" cy="5649913"/>
          </a:xfrm>
        </p:spPr>
        <p:txBody>
          <a:bodyPr/>
          <a:lstStyle/>
          <a:p>
            <a:pPr marL="514350" indent="-514350" algn="just">
              <a:buFontTx/>
              <a:buAutoNum type="arabicPeriod"/>
            </a:pPr>
            <a:r>
              <a:rPr lang="pl-PL" smtClean="0"/>
              <a:t>W gałęzi występuje niewielu producentów i wielu kupujących. Jeżeli na rynku występuje dwóch producentów to taką strukturę określa się </a:t>
            </a:r>
            <a:r>
              <a:rPr lang="pl-PL" b="1" smtClean="0">
                <a:solidFill>
                  <a:srgbClr val="FF0000"/>
                </a:solidFill>
              </a:rPr>
              <a:t>duopolem</a:t>
            </a:r>
            <a:r>
              <a:rPr lang="pl-PL" smtClean="0"/>
              <a:t>. Jeżeli po stronie popytu znajduje się kilku odbiorców to taka struktura nazywa się </a:t>
            </a:r>
            <a:r>
              <a:rPr lang="pl-PL" b="1" smtClean="0">
                <a:solidFill>
                  <a:srgbClr val="FF0000"/>
                </a:solidFill>
              </a:rPr>
              <a:t>oligopsonem</a:t>
            </a:r>
            <a:r>
              <a:rPr lang="pl-PL" smtClean="0"/>
              <a:t>.</a:t>
            </a:r>
          </a:p>
          <a:p>
            <a:pPr marL="514350" indent="-514350" algn="just">
              <a:buFontTx/>
              <a:buAutoNum type="arabicPeriod"/>
            </a:pPr>
            <a:endParaRPr lang="pl-PL" smtClean="0"/>
          </a:p>
          <a:p>
            <a:pPr marL="514350" indent="-514350" algn="just">
              <a:buFontTx/>
              <a:buAutoNum type="arabicPeriod"/>
            </a:pPr>
            <a:r>
              <a:rPr lang="pl-PL" smtClean="0"/>
              <a:t>Występują bariery wejścia na rynek zarówno o charakterze technologicznym jak i ekonomicznym. </a:t>
            </a:r>
          </a:p>
        </p:txBody>
      </p:sp>
    </p:spTree>
    <p:extLst>
      <p:ext uri="{BB962C8B-B14F-4D97-AF65-F5344CB8AC3E}">
        <p14:creationId xmlns:p14="http://schemas.microsoft.com/office/powerpoint/2010/main" val="1300312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ytuł 1"/>
          <p:cNvSpPr>
            <a:spLocks noGrp="1"/>
          </p:cNvSpPr>
          <p:nvPr>
            <p:ph type="title"/>
          </p:nvPr>
        </p:nvSpPr>
        <p:spPr/>
        <p:txBody>
          <a:bodyPr/>
          <a:lstStyle/>
          <a:p>
            <a:r>
              <a:rPr lang="pl-PL" b="1" smtClean="0">
                <a:solidFill>
                  <a:srgbClr val="0070C0"/>
                </a:solidFill>
              </a:rPr>
              <a:t>Formy monopolizacji</a:t>
            </a:r>
          </a:p>
        </p:txBody>
      </p:sp>
      <p:sp>
        <p:nvSpPr>
          <p:cNvPr id="32771" name="Symbol zastępczy zawartości 2"/>
          <p:cNvSpPr>
            <a:spLocks noGrp="1"/>
          </p:cNvSpPr>
          <p:nvPr>
            <p:ph idx="1"/>
          </p:nvPr>
        </p:nvSpPr>
        <p:spPr/>
        <p:txBody>
          <a:bodyPr/>
          <a:lstStyle/>
          <a:p>
            <a:pPr marL="514350" indent="-514350" algn="just">
              <a:buClr>
                <a:schemeClr val="tx1"/>
              </a:buClr>
              <a:buFontTx/>
              <a:buAutoNum type="arabicPeriod"/>
            </a:pPr>
            <a:r>
              <a:rPr lang="pl-PL" b="1" smtClean="0">
                <a:solidFill>
                  <a:srgbClr val="FF0000"/>
                </a:solidFill>
              </a:rPr>
              <a:t>Pool (ring)</a:t>
            </a:r>
            <a:r>
              <a:rPr lang="pl-PL" smtClean="0"/>
              <a:t> – to luźne porozumienie zawierane pomiędzy przedsiębiorstwami w celu realizacji konkretnych przedsięwzięć. Może dotyczyć wspólnej polityki cenowej, określenia rynków zbytu. Porozumienie posiada charakter czasowy i jest najczęściej zawierane w okresie kryzysu i rozwiązywane w fazie pojawienia się ożywienia gospodarczego. </a:t>
            </a:r>
          </a:p>
        </p:txBody>
      </p:sp>
    </p:spTree>
    <p:extLst>
      <p:ext uri="{BB962C8B-B14F-4D97-AF65-F5344CB8AC3E}">
        <p14:creationId xmlns:p14="http://schemas.microsoft.com/office/powerpoint/2010/main" val="27220765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ymbol zastępczy zawartości 2"/>
          <p:cNvSpPr>
            <a:spLocks noGrp="1"/>
          </p:cNvSpPr>
          <p:nvPr>
            <p:ph idx="1"/>
          </p:nvPr>
        </p:nvSpPr>
        <p:spPr>
          <a:xfrm>
            <a:off x="468313" y="549275"/>
            <a:ext cx="8229600" cy="5183188"/>
          </a:xfrm>
        </p:spPr>
        <p:txBody>
          <a:bodyPr/>
          <a:lstStyle/>
          <a:p>
            <a:pPr marL="514350" indent="-514350" algn="just">
              <a:buClr>
                <a:schemeClr val="tx1"/>
              </a:buClr>
              <a:buFontTx/>
              <a:buAutoNum type="arabicPeriod" startAt="2"/>
            </a:pPr>
            <a:r>
              <a:rPr lang="pl-PL" b="1" smtClean="0">
                <a:solidFill>
                  <a:srgbClr val="FF0000"/>
                </a:solidFill>
              </a:rPr>
              <a:t>Kartel</a:t>
            </a:r>
            <a:r>
              <a:rPr lang="pl-PL" smtClean="0"/>
              <a:t> jest zawierany pomiędzy przedsiębiorstwami, które wytwarzają ten sam produkt. Porozumienie dotyczy poziomu cen, wielkości produkcji i rynków zbytu. Ograniczanie produkcji umożliwia sztuczne podnoszenie ceny. Zysk jest dzielony proporcjonalnie do ustalonych limitów produkcji. Walka o limity skłania do łamania przyjętych wcześniej umów </a:t>
            </a:r>
            <a:br>
              <a:rPr lang="pl-PL" smtClean="0"/>
            </a:br>
            <a:r>
              <a:rPr lang="pl-PL" smtClean="0"/>
              <a:t>i kartel jest zazwyczaj krótkotrwały. </a:t>
            </a:r>
          </a:p>
        </p:txBody>
      </p:sp>
    </p:spTree>
    <p:extLst>
      <p:ext uri="{BB962C8B-B14F-4D97-AF65-F5344CB8AC3E}">
        <p14:creationId xmlns:p14="http://schemas.microsoft.com/office/powerpoint/2010/main" val="8072269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ymbol zastępczy zawartości 2"/>
          <p:cNvSpPr>
            <a:spLocks noGrp="1"/>
          </p:cNvSpPr>
          <p:nvPr>
            <p:ph idx="1"/>
          </p:nvPr>
        </p:nvSpPr>
        <p:spPr/>
        <p:txBody>
          <a:bodyPr/>
          <a:lstStyle/>
          <a:p>
            <a:pPr marL="514350" indent="-514350" algn="just">
              <a:buClr>
                <a:schemeClr val="tx1"/>
              </a:buClr>
              <a:buFontTx/>
              <a:buAutoNum type="arabicPeriod" startAt="3"/>
            </a:pPr>
            <a:r>
              <a:rPr lang="pl-PL" b="1" smtClean="0">
                <a:solidFill>
                  <a:srgbClr val="FF0000"/>
                </a:solidFill>
              </a:rPr>
              <a:t>Syndykat</a:t>
            </a:r>
            <a:r>
              <a:rPr lang="pl-PL" smtClean="0"/>
              <a:t> jest podobny do kartelu z tą różnicą, że firmy dochodzące do porozumienia zakładają </a:t>
            </a:r>
            <a:r>
              <a:rPr lang="pl-PL" b="1" smtClean="0">
                <a:solidFill>
                  <a:srgbClr val="0070C0"/>
                </a:solidFill>
              </a:rPr>
              <a:t>wspólne biuro handlowe</a:t>
            </a:r>
            <a:r>
              <a:rPr lang="pl-PL" smtClean="0"/>
              <a:t>. Prowadzi ono politykę cen </a:t>
            </a:r>
            <a:br>
              <a:rPr lang="pl-PL" smtClean="0"/>
            </a:br>
            <a:r>
              <a:rPr lang="pl-PL" smtClean="0"/>
              <a:t>i zajmuje się zbytem towarów w imieniu zrzeszonych firm. Ponadto określa ono limity produkcji dla uczestników syndykatu i globalne rozmiary produkcji. </a:t>
            </a:r>
          </a:p>
        </p:txBody>
      </p:sp>
    </p:spTree>
    <p:extLst>
      <p:ext uri="{BB962C8B-B14F-4D97-AF65-F5344CB8AC3E}">
        <p14:creationId xmlns:p14="http://schemas.microsoft.com/office/powerpoint/2010/main" val="22570729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ymbol zastępczy zawartości 2"/>
          <p:cNvSpPr>
            <a:spLocks noGrp="1"/>
          </p:cNvSpPr>
          <p:nvPr>
            <p:ph idx="1"/>
          </p:nvPr>
        </p:nvSpPr>
        <p:spPr>
          <a:xfrm>
            <a:off x="457200" y="476250"/>
            <a:ext cx="8229600" cy="5649913"/>
          </a:xfrm>
        </p:spPr>
        <p:txBody>
          <a:bodyPr/>
          <a:lstStyle/>
          <a:p>
            <a:pPr marL="514350" indent="-514350" algn="just">
              <a:buClr>
                <a:schemeClr val="tx1"/>
              </a:buClr>
              <a:buFontTx/>
              <a:buAutoNum type="arabicPeriod" startAt="4"/>
            </a:pPr>
            <a:r>
              <a:rPr lang="pl-PL" b="1" smtClean="0">
                <a:solidFill>
                  <a:srgbClr val="FF0000"/>
                </a:solidFill>
              </a:rPr>
              <a:t>Trust</a:t>
            </a:r>
            <a:r>
              <a:rPr lang="pl-PL" smtClean="0"/>
              <a:t> polega na zrzeszeniu się firm, które </a:t>
            </a:r>
            <a:r>
              <a:rPr lang="pl-PL" b="1" smtClean="0">
                <a:solidFill>
                  <a:srgbClr val="0070C0"/>
                </a:solidFill>
              </a:rPr>
              <a:t>tracą osobowość prawną </a:t>
            </a:r>
            <a:br>
              <a:rPr lang="pl-PL" b="1" smtClean="0">
                <a:solidFill>
                  <a:srgbClr val="0070C0"/>
                </a:solidFill>
              </a:rPr>
            </a:br>
            <a:r>
              <a:rPr lang="pl-PL" b="1" smtClean="0">
                <a:solidFill>
                  <a:srgbClr val="0070C0"/>
                </a:solidFill>
              </a:rPr>
              <a:t>i niezależność ekonomiczną</a:t>
            </a:r>
            <a:r>
              <a:rPr lang="pl-PL" smtClean="0"/>
              <a:t>. Trust powstaje albo na drodze łączenia kapitałów i poddaniu się wspólnemu kierownictwu albo na przejęciu przez jedne przedsiębiorstwo innych. Zyski spływają do wspólnego budżetu i są następnie dzielone adekwatnie do posiadanych w truście udziałów. </a:t>
            </a:r>
          </a:p>
        </p:txBody>
      </p:sp>
    </p:spTree>
    <p:extLst>
      <p:ext uri="{BB962C8B-B14F-4D97-AF65-F5344CB8AC3E}">
        <p14:creationId xmlns:p14="http://schemas.microsoft.com/office/powerpoint/2010/main" val="5711176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ymbol zastępczy zawartości 2"/>
          <p:cNvSpPr>
            <a:spLocks noGrp="1"/>
          </p:cNvSpPr>
          <p:nvPr>
            <p:ph idx="1"/>
          </p:nvPr>
        </p:nvSpPr>
        <p:spPr>
          <a:xfrm>
            <a:off x="611188" y="476250"/>
            <a:ext cx="8229600" cy="5905500"/>
          </a:xfrm>
        </p:spPr>
        <p:txBody>
          <a:bodyPr/>
          <a:lstStyle/>
          <a:p>
            <a:pPr marL="514350" indent="-514350" algn="just">
              <a:buClr>
                <a:schemeClr val="tx1"/>
              </a:buClr>
              <a:buFontTx/>
              <a:buAutoNum type="arabicPeriod" startAt="5"/>
            </a:pPr>
            <a:r>
              <a:rPr lang="pl-PL" sz="2800" b="1" smtClean="0">
                <a:solidFill>
                  <a:srgbClr val="FF0000"/>
                </a:solidFill>
              </a:rPr>
              <a:t>Koncern</a:t>
            </a:r>
            <a:r>
              <a:rPr lang="pl-PL" sz="2800" smtClean="0"/>
              <a:t> wiąże ze sobą przedsiębiorstwa </a:t>
            </a:r>
            <a:r>
              <a:rPr lang="pl-PL" sz="2800" b="1" smtClean="0">
                <a:solidFill>
                  <a:srgbClr val="0070C0"/>
                </a:solidFill>
              </a:rPr>
              <a:t>posiadające osobowość prawną</a:t>
            </a:r>
            <a:r>
              <a:rPr lang="pl-PL" sz="2800" smtClean="0"/>
              <a:t>, które </a:t>
            </a:r>
            <a:r>
              <a:rPr lang="pl-PL" sz="2800" b="1" smtClean="0">
                <a:solidFill>
                  <a:srgbClr val="0070C0"/>
                </a:solidFill>
              </a:rPr>
              <a:t>działają pod wspólnym zarządem</a:t>
            </a:r>
            <a:r>
              <a:rPr lang="pl-PL" sz="2800" smtClean="0"/>
              <a:t>. Dominujące przedsiębiorstwo zdobywa swoją pozycję albo poprzez wykup słabszych albo poprzez fuzję. Uczestnicy koncernu prowadzą samodzielną działalność gospodarczą, ale silnie podlegają firmie dominującej. Koncerny mogą działać w oparciu o </a:t>
            </a:r>
            <a:r>
              <a:rPr lang="pl-PL" sz="2800" b="1" smtClean="0">
                <a:solidFill>
                  <a:srgbClr val="0070C0"/>
                </a:solidFill>
              </a:rPr>
              <a:t>powiązania poziome </a:t>
            </a:r>
            <a:r>
              <a:rPr lang="pl-PL" sz="2800" smtClean="0"/>
              <a:t>(firmy z tej samej branży) albo </a:t>
            </a:r>
            <a:br>
              <a:rPr lang="pl-PL" sz="2800" smtClean="0"/>
            </a:br>
            <a:r>
              <a:rPr lang="pl-PL" sz="2800" smtClean="0"/>
              <a:t>o </a:t>
            </a:r>
            <a:r>
              <a:rPr lang="pl-PL" sz="2800" b="1" smtClean="0">
                <a:solidFill>
                  <a:srgbClr val="0070C0"/>
                </a:solidFill>
              </a:rPr>
              <a:t>powiązania pionowe </a:t>
            </a:r>
            <a:r>
              <a:rPr lang="pl-PL" sz="2800" smtClean="0"/>
              <a:t>(firmy wytwarzające produkty będące ogniwami na poszczególnych etapach procesu produkcyjnego).</a:t>
            </a:r>
          </a:p>
        </p:txBody>
      </p:sp>
    </p:spTree>
    <p:extLst>
      <p:ext uri="{BB962C8B-B14F-4D97-AF65-F5344CB8AC3E}">
        <p14:creationId xmlns:p14="http://schemas.microsoft.com/office/powerpoint/2010/main" val="14251532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ymbol zastępczy zawartości 2"/>
          <p:cNvSpPr>
            <a:spLocks noGrp="1"/>
          </p:cNvSpPr>
          <p:nvPr>
            <p:ph idx="1"/>
          </p:nvPr>
        </p:nvSpPr>
        <p:spPr>
          <a:xfrm>
            <a:off x="468313" y="620713"/>
            <a:ext cx="8229600" cy="5534025"/>
          </a:xfrm>
        </p:spPr>
        <p:txBody>
          <a:bodyPr/>
          <a:lstStyle/>
          <a:p>
            <a:pPr marL="514350" indent="-514350" algn="just">
              <a:buClr>
                <a:schemeClr val="tx1"/>
              </a:buClr>
              <a:buFontTx/>
              <a:buAutoNum type="arabicPeriod" startAt="6"/>
            </a:pPr>
            <a:r>
              <a:rPr lang="pl-PL" b="1" smtClean="0">
                <a:solidFill>
                  <a:srgbClr val="FF0000"/>
                </a:solidFill>
              </a:rPr>
              <a:t>Konglomerat</a:t>
            </a:r>
            <a:r>
              <a:rPr lang="pl-PL" smtClean="0"/>
              <a:t> skupia pod wspólnym kierownictwem obok podstawowej działalność gospodarczej inne formy aktywności gospodarczej. Pozwalają lokować kapitał poza podstawową sferę działalności. Źródłem powstawania konglomeratów jest chęć rozłożenia ryzyka i zabezpieczenie się przed oskarżeniem o porozumienie monopolistyczne. </a:t>
            </a:r>
          </a:p>
        </p:txBody>
      </p:sp>
    </p:spTree>
    <p:extLst>
      <p:ext uri="{BB962C8B-B14F-4D97-AF65-F5344CB8AC3E}">
        <p14:creationId xmlns:p14="http://schemas.microsoft.com/office/powerpoint/2010/main" val="17578253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ymbol zastępczy zawartości 2"/>
          <p:cNvSpPr>
            <a:spLocks noGrp="1"/>
          </p:cNvSpPr>
          <p:nvPr>
            <p:ph idx="1"/>
          </p:nvPr>
        </p:nvSpPr>
        <p:spPr/>
        <p:txBody>
          <a:bodyPr/>
          <a:lstStyle/>
          <a:p>
            <a:pPr marL="514350" indent="-514350" algn="just">
              <a:buClr>
                <a:schemeClr val="tx1"/>
              </a:buClr>
              <a:buFontTx/>
              <a:buAutoNum type="arabicPeriod" startAt="7"/>
            </a:pPr>
            <a:r>
              <a:rPr lang="pl-PL" b="1" smtClean="0">
                <a:solidFill>
                  <a:srgbClr val="FF0000"/>
                </a:solidFill>
              </a:rPr>
              <a:t>Holding</a:t>
            </a:r>
            <a:r>
              <a:rPr lang="pl-PL" smtClean="0"/>
              <a:t> jest spółką akcyjną, która posiada akcje różnych przedsiębiorstw należących do jednej gałęzi przemysłu. Pozwala to na sprawowanie kontroli nad ich działalnością. Powstanie holdingu następuje poprzez wymianę akcji przedsiębiorstw na akcje holdingu lub poprzez wykup akcji danego przedsiębiorstwa. </a:t>
            </a:r>
          </a:p>
        </p:txBody>
      </p:sp>
    </p:spTree>
    <p:extLst>
      <p:ext uri="{BB962C8B-B14F-4D97-AF65-F5344CB8AC3E}">
        <p14:creationId xmlns:p14="http://schemas.microsoft.com/office/powerpoint/2010/main" val="41976476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420888"/>
            <a:ext cx="8229600" cy="1143000"/>
          </a:xfrm>
        </p:spPr>
        <p:txBody>
          <a:bodyPr/>
          <a:lstStyle/>
          <a:p>
            <a:r>
              <a:rPr lang="pl-PL" b="1" dirty="0" smtClean="0">
                <a:solidFill>
                  <a:srgbClr val="FF0000"/>
                </a:solidFill>
                <a:latin typeface="Arial" pitchFamily="34" charset="0"/>
                <a:cs typeface="Arial" pitchFamily="34" charset="0"/>
              </a:rPr>
              <a:t>Dziękuję za uwagę</a:t>
            </a:r>
            <a:endParaRPr lang="pl-PL" b="1"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475927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zawartości 2"/>
          <p:cNvSpPr>
            <a:spLocks noGrp="1"/>
          </p:cNvSpPr>
          <p:nvPr>
            <p:ph idx="1"/>
          </p:nvPr>
        </p:nvSpPr>
        <p:spPr>
          <a:xfrm>
            <a:off x="457200" y="836613"/>
            <a:ext cx="8229600" cy="5289550"/>
          </a:xfrm>
        </p:spPr>
        <p:txBody>
          <a:bodyPr/>
          <a:lstStyle/>
          <a:p>
            <a:pPr marL="514350" indent="-514350" algn="just">
              <a:buFontTx/>
              <a:buAutoNum type="arabicPeriod" startAt="3"/>
            </a:pPr>
            <a:r>
              <a:rPr lang="pl-PL" smtClean="0"/>
              <a:t>Produkty, które są wytwarzane </a:t>
            </a:r>
            <a:br>
              <a:rPr lang="pl-PL" smtClean="0"/>
            </a:br>
            <a:r>
              <a:rPr lang="pl-PL" smtClean="0"/>
              <a:t>w oligopolu są zarówno jednorodne jak </a:t>
            </a:r>
            <a:br>
              <a:rPr lang="pl-PL" smtClean="0"/>
            </a:br>
            <a:r>
              <a:rPr lang="pl-PL" smtClean="0"/>
              <a:t>i zróżnicowane. Częściej w praktyce spotyka się oligopole, gdzie produkty są bliskimi substytutami np. rynek samochodów, telefonów komórkowych itp. </a:t>
            </a:r>
          </a:p>
          <a:p>
            <a:pPr marL="514350" indent="-514350" algn="just">
              <a:buFontTx/>
              <a:buAutoNum type="arabicPeriod" startAt="3"/>
            </a:pPr>
            <a:endParaRPr lang="pl-PL" smtClean="0"/>
          </a:p>
          <a:p>
            <a:pPr marL="514350" indent="-514350" algn="just">
              <a:buFontTx/>
              <a:buAutoNum type="arabicPeriod" startAt="3"/>
            </a:pPr>
            <a:r>
              <a:rPr lang="pl-PL" smtClean="0"/>
              <a:t>Producenci i konsumenci posiadają doskonałą informację o rynku. </a:t>
            </a:r>
          </a:p>
        </p:txBody>
      </p:sp>
    </p:spTree>
    <p:extLst>
      <p:ext uri="{BB962C8B-B14F-4D97-AF65-F5344CB8AC3E}">
        <p14:creationId xmlns:p14="http://schemas.microsoft.com/office/powerpoint/2010/main" val="9791053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ymbol zastępczy zawartości 2"/>
          <p:cNvSpPr>
            <a:spLocks noGrp="1"/>
          </p:cNvSpPr>
          <p:nvPr>
            <p:ph idx="1"/>
          </p:nvPr>
        </p:nvSpPr>
        <p:spPr>
          <a:xfrm>
            <a:off x="539750" y="1052513"/>
            <a:ext cx="8229600" cy="4897437"/>
          </a:xfrm>
        </p:spPr>
        <p:txBody>
          <a:bodyPr/>
          <a:lstStyle/>
          <a:p>
            <a:pPr marL="514350" indent="-514350" algn="just">
              <a:buFontTx/>
              <a:buAutoNum type="arabicPeriod" startAt="5"/>
            </a:pPr>
            <a:r>
              <a:rPr lang="pl-PL" smtClean="0"/>
              <a:t>Każda z firm przy podejmowaniu decyzji musi brać pod uwagę działania innych firm. Pomiędzy uczestnikami rynku istnieje </a:t>
            </a:r>
            <a:r>
              <a:rPr lang="pl-PL" b="1" smtClean="0">
                <a:solidFill>
                  <a:srgbClr val="FF0000"/>
                </a:solidFill>
              </a:rPr>
              <a:t>silna współzależność</a:t>
            </a:r>
            <a:r>
              <a:rPr lang="pl-PL" smtClean="0"/>
              <a:t>. </a:t>
            </a:r>
          </a:p>
          <a:p>
            <a:pPr marL="514350" indent="-514350" algn="just">
              <a:buFontTx/>
              <a:buAutoNum type="arabicPeriod" startAt="5"/>
            </a:pPr>
            <a:endParaRPr lang="pl-PL" smtClean="0"/>
          </a:p>
          <a:p>
            <a:pPr marL="514350" indent="-514350" algn="just">
              <a:buFontTx/>
              <a:buAutoNum type="arabicPeriod" startAt="5"/>
            </a:pPr>
            <a:r>
              <a:rPr lang="pl-PL" smtClean="0"/>
              <a:t>Strategie stosowane przez oligopolistów są różnorodne. </a:t>
            </a:r>
          </a:p>
        </p:txBody>
      </p:sp>
    </p:spTree>
    <p:extLst>
      <p:ext uri="{BB962C8B-B14F-4D97-AF65-F5344CB8AC3E}">
        <p14:creationId xmlns:p14="http://schemas.microsoft.com/office/powerpoint/2010/main" val="1094125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ytuł 1"/>
          <p:cNvSpPr>
            <a:spLocks noGrp="1"/>
          </p:cNvSpPr>
          <p:nvPr>
            <p:ph type="title"/>
          </p:nvPr>
        </p:nvSpPr>
        <p:spPr/>
        <p:txBody>
          <a:bodyPr/>
          <a:lstStyle/>
          <a:p>
            <a:r>
              <a:rPr lang="pl-PL" sz="3600" b="1" smtClean="0">
                <a:solidFill>
                  <a:srgbClr val="0070C0"/>
                </a:solidFill>
              </a:rPr>
              <a:t>Rodzaje strategii stosowanych przez oligopolistów</a:t>
            </a:r>
          </a:p>
        </p:txBody>
      </p:sp>
      <p:sp>
        <p:nvSpPr>
          <p:cNvPr id="3" name="Symbol zastępczy zawartości 2"/>
          <p:cNvSpPr>
            <a:spLocks noGrp="1"/>
          </p:cNvSpPr>
          <p:nvPr>
            <p:ph idx="1"/>
          </p:nvPr>
        </p:nvSpPr>
        <p:spPr>
          <a:xfrm>
            <a:off x="457200" y="1600200"/>
            <a:ext cx="8229600" cy="5068888"/>
          </a:xfrm>
        </p:spPr>
        <p:txBody>
          <a:bodyPr/>
          <a:lstStyle/>
          <a:p>
            <a:pPr marL="514350" indent="-514350" algn="just">
              <a:buFontTx/>
              <a:buAutoNum type="arabicPeriod"/>
            </a:pPr>
            <a:r>
              <a:rPr lang="pl-PL" sz="2800" smtClean="0"/>
              <a:t>Każda z firm nie porozumiewa się i sama określa ceny swoich wyrobów. Każda z firm stara się obniżać cenę i zwiększać rozmiary produkcji, aby zdobyć większy udział w rynku. Dochodzi do </a:t>
            </a:r>
            <a:r>
              <a:rPr lang="pl-PL" sz="2800" b="1" smtClean="0">
                <a:solidFill>
                  <a:srgbClr val="FF0000"/>
                </a:solidFill>
              </a:rPr>
              <a:t>wojny cenowej</a:t>
            </a:r>
            <a:r>
              <a:rPr lang="pl-PL" sz="2800" smtClean="0"/>
              <a:t>.</a:t>
            </a:r>
          </a:p>
          <a:p>
            <a:pPr marL="514350" indent="-514350" algn="just">
              <a:buFontTx/>
              <a:buAutoNum type="arabicPeriod"/>
            </a:pPr>
            <a:endParaRPr lang="pl-PL" sz="2800" smtClean="0"/>
          </a:p>
          <a:p>
            <a:pPr marL="514350" indent="-514350" algn="just">
              <a:buFontTx/>
              <a:buAutoNum type="arabicPeriod"/>
            </a:pPr>
            <a:r>
              <a:rPr lang="pl-PL" sz="2800" smtClean="0"/>
              <a:t>Firmy dochodzą ze sobą do porozumienia co do poziomu ceny oraz wielkości produkcji </a:t>
            </a:r>
            <a:br>
              <a:rPr lang="pl-PL" sz="2800" smtClean="0"/>
            </a:br>
            <a:r>
              <a:rPr lang="pl-PL" sz="2800" smtClean="0"/>
              <a:t>i zawierają </a:t>
            </a:r>
            <a:r>
              <a:rPr lang="pl-PL" sz="2800" b="1" smtClean="0">
                <a:solidFill>
                  <a:srgbClr val="FF0000"/>
                </a:solidFill>
              </a:rPr>
              <a:t>porozumienie monopolistyczne</a:t>
            </a:r>
            <a:r>
              <a:rPr lang="pl-PL" sz="2800" smtClean="0"/>
              <a:t>. Istnieje jednak zawsze pokusa, że któraś z firm wyłamie się i zacznie obniżać cenę.</a:t>
            </a:r>
          </a:p>
          <a:p>
            <a:pPr marL="514350" indent="-514350"/>
            <a:endParaRPr lang="pl-PL" smtClean="0"/>
          </a:p>
          <a:p>
            <a:pPr marL="514350" indent="-514350"/>
            <a:endParaRPr lang="pl-PL" smtClean="0"/>
          </a:p>
        </p:txBody>
      </p:sp>
    </p:spTree>
    <p:extLst>
      <p:ext uri="{BB962C8B-B14F-4D97-AF65-F5344CB8AC3E}">
        <p14:creationId xmlns:p14="http://schemas.microsoft.com/office/powerpoint/2010/main" val="62514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ymbol zastępczy zawartości 2"/>
          <p:cNvSpPr>
            <a:spLocks noGrp="1"/>
          </p:cNvSpPr>
          <p:nvPr>
            <p:ph idx="1"/>
          </p:nvPr>
        </p:nvSpPr>
        <p:spPr>
          <a:xfrm>
            <a:off x="457200" y="404813"/>
            <a:ext cx="8229600" cy="6192837"/>
          </a:xfrm>
        </p:spPr>
        <p:txBody>
          <a:bodyPr/>
          <a:lstStyle/>
          <a:p>
            <a:pPr marL="514350" indent="-514350" algn="just">
              <a:buFontTx/>
              <a:buAutoNum type="arabicPeriod" startAt="3"/>
            </a:pPr>
            <a:r>
              <a:rPr lang="pl-PL" smtClean="0"/>
              <a:t>Firmy dochodzą do porozumienia i jedna z nich staje się liderem, ustalając ceny. Jest to </a:t>
            </a:r>
            <a:r>
              <a:rPr lang="pl-PL" b="1" smtClean="0">
                <a:solidFill>
                  <a:srgbClr val="FF0000"/>
                </a:solidFill>
              </a:rPr>
              <a:t>strategia przywództwa cenowego</a:t>
            </a:r>
            <a:r>
              <a:rPr lang="pl-PL" smtClean="0"/>
              <a:t>. Ceny może ustalać albo przedsiębiorstwo posiadające największy udział w branży albo najniższe koszty produkcji.</a:t>
            </a:r>
          </a:p>
          <a:p>
            <a:pPr marL="514350" indent="-514350" algn="just">
              <a:buFontTx/>
              <a:buAutoNum type="arabicPeriod" startAt="3"/>
            </a:pPr>
            <a:endParaRPr lang="pl-PL" smtClean="0"/>
          </a:p>
          <a:p>
            <a:pPr marL="514350" indent="-514350" algn="just">
              <a:buFontTx/>
              <a:buAutoNum type="arabicPeriod" startAt="3"/>
            </a:pPr>
            <a:r>
              <a:rPr lang="pl-PL" smtClean="0"/>
              <a:t>Wszystkie firmy zachowują się jak liderzy i w efekcie osiągają niższe zyski niż </a:t>
            </a:r>
            <a:br>
              <a:rPr lang="pl-PL" smtClean="0"/>
            </a:br>
            <a:r>
              <a:rPr lang="pl-PL" smtClean="0"/>
              <a:t>w przypadku porozumienia monopolistycznego. </a:t>
            </a:r>
          </a:p>
        </p:txBody>
      </p:sp>
    </p:spTree>
    <p:extLst>
      <p:ext uri="{BB962C8B-B14F-4D97-AF65-F5344CB8AC3E}">
        <p14:creationId xmlns:p14="http://schemas.microsoft.com/office/powerpoint/2010/main" val="3755435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564904"/>
            <a:ext cx="8229600" cy="1143000"/>
          </a:xfrm>
        </p:spPr>
        <p:txBody>
          <a:bodyPr/>
          <a:lstStyle/>
          <a:p>
            <a:r>
              <a:rPr lang="pl-PL" b="1" dirty="0" smtClean="0">
                <a:solidFill>
                  <a:srgbClr val="FF0000"/>
                </a:solidFill>
              </a:rPr>
              <a:t>Dylematy uczestników oligopolu</a:t>
            </a:r>
            <a:endParaRPr lang="pl-PL" b="1" dirty="0">
              <a:solidFill>
                <a:srgbClr val="FF0000"/>
              </a:solidFill>
            </a:endParaRPr>
          </a:p>
        </p:txBody>
      </p:sp>
    </p:spTree>
    <p:extLst>
      <p:ext uri="{BB962C8B-B14F-4D97-AF65-F5344CB8AC3E}">
        <p14:creationId xmlns:p14="http://schemas.microsoft.com/office/powerpoint/2010/main" val="1544275927"/>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Arial"/>
      </a:majorFont>
      <a:minorFont>
        <a:latin typeface="Arial"/>
        <a:ea typeface=""/>
        <a:cs typeface="Arial"/>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592</TotalTime>
  <Words>1348</Words>
  <Application>Microsoft Office PowerPoint</Application>
  <PresentationFormat>Pokaz na ekranie (4:3)</PresentationFormat>
  <Paragraphs>203</Paragraphs>
  <Slides>47</Slides>
  <Notes>0</Notes>
  <HiddenSlides>0</HiddenSlides>
  <MMClips>0</MMClips>
  <ScaleCrop>false</ScaleCrop>
  <HeadingPairs>
    <vt:vector size="4" baseType="variant">
      <vt:variant>
        <vt:lpstr>Motyw</vt:lpstr>
      </vt:variant>
      <vt:variant>
        <vt:i4>2</vt:i4>
      </vt:variant>
      <vt:variant>
        <vt:lpstr>Tytuły slajdów</vt:lpstr>
      </vt:variant>
      <vt:variant>
        <vt:i4>47</vt:i4>
      </vt:variant>
    </vt:vector>
  </HeadingPairs>
  <TitlesOfParts>
    <vt:vector size="49" baseType="lpstr">
      <vt:lpstr>Motyw pakietu Office</vt:lpstr>
      <vt:lpstr>Projekt domyślny</vt:lpstr>
      <vt:lpstr>Rodzaje struktur rynkowych - oligopol</vt:lpstr>
      <vt:lpstr>Plan wykładu</vt:lpstr>
      <vt:lpstr>Cechy oligopolu</vt:lpstr>
      <vt:lpstr>Prezentacja programu PowerPoint</vt:lpstr>
      <vt:lpstr>Prezentacja programu PowerPoint</vt:lpstr>
      <vt:lpstr>Prezentacja programu PowerPoint</vt:lpstr>
      <vt:lpstr>Rodzaje strategii stosowanych przez oligopolistów</vt:lpstr>
      <vt:lpstr>Prezentacja programu PowerPoint</vt:lpstr>
      <vt:lpstr>Dylematy uczestników oligopolu</vt:lpstr>
      <vt:lpstr>Prezentacja programu PowerPoint</vt:lpstr>
      <vt:lpstr>Prezentacja programu PowerPoint</vt:lpstr>
      <vt:lpstr>Prezentacja programu PowerPoint</vt:lpstr>
      <vt:lpstr>Złamana krzywa popytu  w oligopolu</vt:lpstr>
      <vt:lpstr>Prezentacja programu PowerPoint</vt:lpstr>
      <vt:lpstr>Prezentacja programu PowerPoint</vt:lpstr>
      <vt:lpstr>Prezentacja programu PowerPoint</vt:lpstr>
      <vt:lpstr>Prezentacja programu PowerPoint</vt:lpstr>
      <vt:lpstr>Teoria gier</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Odstraszanie kandydatów do wejścia do gałęzi</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Formy monopolizacji</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Dziękuję za uwagę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Rodzaje struktur rynkowych - oligopol</dc:title>
  <dc:creator>Arteusz</dc:creator>
  <cp:lastModifiedBy>Artur</cp:lastModifiedBy>
  <cp:revision>40</cp:revision>
  <dcterms:created xsi:type="dcterms:W3CDTF">2013-01-09T08:33:14Z</dcterms:created>
  <dcterms:modified xsi:type="dcterms:W3CDTF">2013-04-28T15:26:03Z</dcterms:modified>
</cp:coreProperties>
</file>