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75" r:id="rId29"/>
    <p:sldId id="273" r:id="rId30"/>
    <p:sldId id="284" r:id="rId31"/>
    <p:sldId id="285" r:id="rId32"/>
    <p:sldId id="286" r:id="rId33"/>
    <p:sldId id="287" r:id="rId34"/>
    <p:sldId id="295" r:id="rId35"/>
    <p:sldId id="296" r:id="rId36"/>
    <p:sldId id="297" r:id="rId37"/>
    <p:sldId id="298" r:id="rId38"/>
    <p:sldId id="288" r:id="rId39"/>
    <p:sldId id="289" r:id="rId40"/>
    <p:sldId id="290" r:id="rId41"/>
    <p:sldId id="291" r:id="rId42"/>
    <p:sldId id="292" r:id="rId43"/>
    <p:sldId id="293" r:id="rId44"/>
    <p:sldId id="294" r:id="rId4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Zeszyt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Popyt</c:v>
          </c:tx>
          <c:spPr>
            <a:ln>
              <a:solidFill>
                <a:srgbClr val="FF0000"/>
              </a:solidFill>
            </a:ln>
          </c:spPr>
          <c:xVal>
            <c:numRef>
              <c:f>Arkusz1!$A$1:$A$6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Arkusz1!$B$1:$B$6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10</c:v>
                </c:pt>
                <c:pt idx="5">
                  <c:v>5</c:v>
                </c:pt>
              </c:numCache>
            </c:numRef>
          </c:yVal>
          <c:smooth val="0"/>
        </c:ser>
        <c:ser>
          <c:idx val="1"/>
          <c:order val="1"/>
          <c:tx>
            <c:v>Utarg krańcowy</c:v>
          </c:tx>
          <c:xVal>
            <c:numRef>
              <c:f>Arkusz1!$A$1:$A$6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Arkusz1!$C$1:$C$6</c:f>
              <c:numCache>
                <c:formatCode>General</c:formatCode>
                <c:ptCount val="6"/>
                <c:pt idx="1">
                  <c:v>20</c:v>
                </c:pt>
                <c:pt idx="2">
                  <c:v>10</c:v>
                </c:pt>
                <c:pt idx="3">
                  <c:v>0</c:v>
                </c:pt>
                <c:pt idx="4">
                  <c:v>-10</c:v>
                </c:pt>
                <c:pt idx="5">
                  <c:v>-20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909824"/>
        <c:axId val="164911360"/>
      </c:scatterChart>
      <c:valAx>
        <c:axId val="16490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4911360"/>
        <c:crosses val="autoZero"/>
        <c:crossBetween val="midCat"/>
      </c:valAx>
      <c:valAx>
        <c:axId val="164911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4909824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00607-5C79-4D88-B299-1CB0A7418D00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A667-CE2E-494F-9B00-8C5545ADDA3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71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AA667-CE2E-494F-9B00-8C5545ADDA3E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0817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735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03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7983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7A0CA-F957-4499-A868-70662C5A962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340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FF76A-1AE8-442D-83A5-D317626BA6D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527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79B30-0A5E-450C-BC1D-C98D74ABB370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00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62E0-9559-4912-B884-36C41BAC6102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45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4D2C4-8023-4F92-B5B7-BD977702849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758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AE474-C8A7-44EB-B5F5-0DA036362CD6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751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29C83-4154-4AD3-9E4D-77E571DBFF8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337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0C47B-7F81-4CD2-9627-2F391A7D94B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97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93743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434A8-4856-48EE-9BB9-9BB865E5879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795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6B94E-C476-4CB8-ADD1-48CFDFB9F5B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494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1B380-4346-4529-A4F4-52E0AEA3534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1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49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448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367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747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066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6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266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19511-E9EE-4695-AA2E-0E9DD6BE01BC}" type="datetimeFigureOut">
              <a:rPr lang="pl-PL" smtClean="0"/>
              <a:pPr/>
              <a:t>10.05.2016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B653E-704B-4C1B-AD70-C186A21822A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262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0A577F-9454-4082-918E-87C0D7F54645}" type="slidenum">
              <a:rPr lang="pl-P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15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Modele konkurencji rynkowej - monopol</a:t>
            </a:r>
            <a:endParaRPr lang="pl-PL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8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3013075" y="3841750"/>
          <a:ext cx="6130925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Wykres" r:id="rId4" imgW="5324584" imgH="2619435" progId="Excel.Chart.8">
                  <p:embed/>
                </p:oleObj>
              </mc:Choice>
              <mc:Fallback>
                <p:oleObj name="Wykres" r:id="rId4" imgW="5324584" imgH="2619435" progId="Excel.Chart.8">
                  <p:embed/>
                  <p:pic>
                    <p:nvPicPr>
                      <p:cNvPr id="0" name="Picture 2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3841750"/>
                        <a:ext cx="6130925" cy="301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33" name="Group 177"/>
          <p:cNvGraphicFramePr>
            <a:graphicFrameLocks noGrp="1"/>
          </p:cNvGraphicFramePr>
          <p:nvPr/>
        </p:nvGraphicFramePr>
        <p:xfrm>
          <a:off x="0" y="620713"/>
          <a:ext cx="3529013" cy="3078312"/>
        </p:xfrm>
        <a:graphic>
          <a:graphicData uri="http://schemas.openxmlformats.org/drawingml/2006/table">
            <a:tbl>
              <a:tblPr/>
              <a:tblGrid>
                <a:gridCol w="882650"/>
                <a:gridCol w="882650"/>
                <a:gridCol w="881063"/>
                <a:gridCol w="882650"/>
              </a:tblGrid>
              <a:tr h="700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Wielkość produkcji (Q)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Cena (P)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Utarg (przychód) całkowity (TR=P*Q))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Utarg (przychód) krańcowy (MR)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01" name="Rectangle 178"/>
          <p:cNvSpPr>
            <a:spLocks noGrp="1" noChangeArrowheads="1"/>
          </p:cNvSpPr>
          <p:nvPr>
            <p:ph type="title"/>
          </p:nvPr>
        </p:nvSpPr>
        <p:spPr>
          <a:xfrm>
            <a:off x="3851275" y="260350"/>
            <a:ext cx="4846638" cy="1143000"/>
          </a:xfrm>
        </p:spPr>
        <p:txBody>
          <a:bodyPr/>
          <a:lstStyle/>
          <a:p>
            <a:pPr eaLnBrk="1" hangingPunct="1"/>
            <a:r>
              <a:rPr lang="pl-PL" sz="4000" b="1" smtClean="0">
                <a:solidFill>
                  <a:schemeClr val="accent2"/>
                </a:solidFill>
              </a:rPr>
              <a:t>Utarg całkowity </a:t>
            </a:r>
            <a:br>
              <a:rPr lang="pl-PL" sz="4000" b="1" smtClean="0">
                <a:solidFill>
                  <a:schemeClr val="accent2"/>
                </a:solidFill>
              </a:rPr>
            </a:br>
            <a:r>
              <a:rPr lang="pl-PL" sz="4000" b="1" smtClean="0">
                <a:solidFill>
                  <a:schemeClr val="accent2"/>
                </a:solidFill>
              </a:rPr>
              <a:t>a utarg krańcowy</a:t>
            </a:r>
            <a:r>
              <a:rPr lang="pl-PL" sz="40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216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Dopóki wzrasta utarg całkowity utarg krańcowy jest większy od zera.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Powyżej produkcji wynoszącej 4 sztuki utarg całkowity spada, a utarg krańcowy jest mniejszy od zera.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Monopolista chcąc zwiększyć sprzedaż musi obniżać cenę.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b="1" smtClean="0">
                <a:solidFill>
                  <a:schemeClr val="accent2"/>
                </a:solidFill>
              </a:rPr>
              <a:t>Popyt a utarg krańcowy</a:t>
            </a:r>
          </a:p>
        </p:txBody>
      </p:sp>
      <p:graphicFrame>
        <p:nvGraphicFramePr>
          <p:cNvPr id="5" name="Wykres 4"/>
          <p:cNvGraphicFramePr>
            <a:graphicFrameLocks/>
          </p:cNvGraphicFramePr>
          <p:nvPr/>
        </p:nvGraphicFramePr>
        <p:xfrm>
          <a:off x="1403648" y="1735931"/>
          <a:ext cx="5659139" cy="399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1043608" y="1412776"/>
            <a:ext cx="369332" cy="244827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pl-PL" sz="1200" dirty="0"/>
              <a:t>Popyt i utarg krańcowy</a:t>
            </a:r>
          </a:p>
        </p:txBody>
      </p:sp>
      <p:sp>
        <p:nvSpPr>
          <p:cNvPr id="20485" name="pole tekstowe 3"/>
          <p:cNvSpPr txBox="1">
            <a:spLocks noChangeArrowheads="1"/>
          </p:cNvSpPr>
          <p:nvPr/>
        </p:nvSpPr>
        <p:spPr bwMode="auto">
          <a:xfrm>
            <a:off x="6084888" y="4235450"/>
            <a:ext cx="18716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sz="1200"/>
              <a:t>Ilość dóbr</a:t>
            </a:r>
          </a:p>
        </p:txBody>
      </p:sp>
      <p:sp>
        <p:nvSpPr>
          <p:cNvPr id="20486" name="pole tekstowe 5"/>
          <p:cNvSpPr txBox="1">
            <a:spLocks noChangeArrowheads="1"/>
          </p:cNvSpPr>
          <p:nvPr/>
        </p:nvSpPr>
        <p:spPr bwMode="auto">
          <a:xfrm>
            <a:off x="5580063" y="3189288"/>
            <a:ext cx="504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/>
              <a:t>D</a:t>
            </a:r>
          </a:p>
        </p:txBody>
      </p:sp>
      <p:sp>
        <p:nvSpPr>
          <p:cNvPr id="20487" name="pole tekstowe 6"/>
          <p:cNvSpPr txBox="1">
            <a:spLocks noChangeArrowheads="1"/>
          </p:cNvSpPr>
          <p:nvPr/>
        </p:nvSpPr>
        <p:spPr bwMode="auto">
          <a:xfrm>
            <a:off x="5832475" y="4559300"/>
            <a:ext cx="647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/>
              <a:t>MR</a:t>
            </a:r>
          </a:p>
        </p:txBody>
      </p:sp>
    </p:spTree>
    <p:extLst>
      <p:ext uri="{BB962C8B-B14F-4D97-AF65-F5344CB8AC3E}">
        <p14:creationId xmlns:p14="http://schemas.microsoft.com/office/powerpoint/2010/main" val="362419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Funkcja popytu (D) i utargu krańcowego (MR) posiadają nachylenie ujemne. Funkcja MR jest bardziej stroma.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Do momentu przecięcia się funkcji MR z osią X funkcja popytu jest elastyczna. Gdy utarg krańcowy staje się ujemny, popyt jest nieelastyczny. 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Ponieważ koszt krańcowy jest dodatni to </a:t>
            </a:r>
            <a:r>
              <a:rPr lang="pl-PL" sz="2800" b="1" dirty="0" smtClean="0">
                <a:solidFill>
                  <a:srgbClr val="FF0000"/>
                </a:solidFill>
              </a:rPr>
              <a:t>monopolista nigdy nie produkuje na nieelastycznej części krzywej popytu</a:t>
            </a:r>
            <a:r>
              <a:rPr lang="pl-PL" sz="2800" dirty="0" smtClean="0"/>
              <a:t>. 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21176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Decyzje monopolisty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66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W warunkach czystego monopolu, monopolista nie musi się obawiać, że </a:t>
            </a:r>
            <a:br>
              <a:rPr lang="pl-PL" dirty="0" smtClean="0"/>
            </a:br>
            <a:r>
              <a:rPr lang="pl-PL" dirty="0" smtClean="0"/>
              <a:t>w długim okresie będą zanikać jego zyski.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Dlatego też analizę przeprowadza się </a:t>
            </a:r>
            <a:br>
              <a:rPr lang="pl-PL" dirty="0" smtClean="0"/>
            </a:br>
            <a:r>
              <a:rPr lang="pl-PL" dirty="0" smtClean="0"/>
              <a:t>w modelu bez określania okresu (krótkiego </a:t>
            </a:r>
            <a:br>
              <a:rPr lang="pl-PL" dirty="0" smtClean="0"/>
            </a:br>
            <a:r>
              <a:rPr lang="pl-PL" dirty="0" smtClean="0"/>
              <a:t>i długiego).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9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76056" y="872470"/>
            <a:ext cx="3610744" cy="5107007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 smtClean="0"/>
              <a:t>Optimum ekonomiczne jest wyznaczane przez przecięcie krzywej MR </a:t>
            </a:r>
            <a:br>
              <a:rPr lang="pl-PL" sz="2400" dirty="0" smtClean="0"/>
            </a:br>
            <a:r>
              <a:rPr lang="pl-PL" sz="2400" dirty="0" smtClean="0"/>
              <a:t>i MC dla produkcji Q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Określając opłacalność produkcji należy odczytać z funkcji popytu cenę jaką powinien zaproponować monopolista i z funkcji AC poziom kosztu przeciętnego. </a:t>
            </a:r>
          </a:p>
          <a:p>
            <a:endParaRPr lang="pl-PL" dirty="0"/>
          </a:p>
          <a:p>
            <a:endParaRPr lang="pl-PL" dirty="0"/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1115616" y="2636912"/>
            <a:ext cx="0" cy="2592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1115616" y="5229200"/>
            <a:ext cx="244827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627784" y="5733256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9" name="pole tekstowe 8"/>
          <p:cNvSpPr txBox="1"/>
          <p:nvPr/>
        </p:nvSpPr>
        <p:spPr>
          <a:xfrm rot="16200000">
            <a:off x="-466815" y="2935397"/>
            <a:ext cx="1861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cena, utarg krańcowy, koszt krańcowy, koszt przeciętny</a:t>
            </a:r>
            <a:endParaRPr lang="pl-PL" sz="1000" dirty="0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1763688" y="3284984"/>
            <a:ext cx="1440160" cy="78105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2"/>
          <p:cNvCxnSpPr/>
          <p:nvPr/>
        </p:nvCxnSpPr>
        <p:spPr>
          <a:xfrm>
            <a:off x="1979712" y="3675512"/>
            <a:ext cx="936104" cy="112164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owolny kształt 13"/>
          <p:cNvSpPr/>
          <p:nvPr/>
        </p:nvSpPr>
        <p:spPr>
          <a:xfrm>
            <a:off x="1482436" y="4003964"/>
            <a:ext cx="1440873" cy="465108"/>
          </a:xfrm>
          <a:custGeom>
            <a:avLst/>
            <a:gdLst>
              <a:gd name="connsiteX0" fmla="*/ 0 w 1440873"/>
              <a:gd name="connsiteY0" fmla="*/ 41563 h 465108"/>
              <a:gd name="connsiteX1" fmla="*/ 304800 w 1440873"/>
              <a:gd name="connsiteY1" fmla="*/ 360218 h 465108"/>
              <a:gd name="connsiteX2" fmla="*/ 900546 w 1440873"/>
              <a:gd name="connsiteY2" fmla="*/ 443345 h 465108"/>
              <a:gd name="connsiteX3" fmla="*/ 1440873 w 1440873"/>
              <a:gd name="connsiteY3" fmla="*/ 0 h 465108"/>
              <a:gd name="connsiteX4" fmla="*/ 1440873 w 1440873"/>
              <a:gd name="connsiteY4" fmla="*/ 0 h 465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873" h="465108">
                <a:moveTo>
                  <a:pt x="0" y="41563"/>
                </a:moveTo>
                <a:cubicBezTo>
                  <a:pt x="77354" y="167408"/>
                  <a:pt x="154709" y="293254"/>
                  <a:pt x="304800" y="360218"/>
                </a:cubicBezTo>
                <a:cubicBezTo>
                  <a:pt x="454891" y="427182"/>
                  <a:pt x="711201" y="503381"/>
                  <a:pt x="900546" y="443345"/>
                </a:cubicBezTo>
                <a:cubicBezTo>
                  <a:pt x="1089891" y="383309"/>
                  <a:pt x="1440873" y="0"/>
                  <a:pt x="1440873" y="0"/>
                </a:cubicBezTo>
                <a:lnTo>
                  <a:pt x="1440873" y="0"/>
                </a:ln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Dowolny kształt 14"/>
          <p:cNvSpPr/>
          <p:nvPr/>
        </p:nvSpPr>
        <p:spPr>
          <a:xfrm>
            <a:off x="1745673" y="3491345"/>
            <a:ext cx="1080654" cy="1567965"/>
          </a:xfrm>
          <a:custGeom>
            <a:avLst/>
            <a:gdLst>
              <a:gd name="connsiteX0" fmla="*/ 0 w 1080654"/>
              <a:gd name="connsiteY0" fmla="*/ 1316182 h 1567965"/>
              <a:gd name="connsiteX1" fmla="*/ 221672 w 1080654"/>
              <a:gd name="connsiteY1" fmla="*/ 1468582 h 1567965"/>
              <a:gd name="connsiteX2" fmla="*/ 1080654 w 1080654"/>
              <a:gd name="connsiteY2" fmla="*/ 0 h 1567965"/>
              <a:gd name="connsiteX3" fmla="*/ 1080654 w 1080654"/>
              <a:gd name="connsiteY3" fmla="*/ 0 h 1567965"/>
              <a:gd name="connsiteX4" fmla="*/ 1080654 w 1080654"/>
              <a:gd name="connsiteY4" fmla="*/ 0 h 1567965"/>
              <a:gd name="connsiteX5" fmla="*/ 1080654 w 1080654"/>
              <a:gd name="connsiteY5" fmla="*/ 0 h 1567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0654" h="1567965">
                <a:moveTo>
                  <a:pt x="0" y="1316182"/>
                </a:moveTo>
                <a:cubicBezTo>
                  <a:pt x="20781" y="1502064"/>
                  <a:pt x="41563" y="1687946"/>
                  <a:pt x="221672" y="1468582"/>
                </a:cubicBezTo>
                <a:cubicBezTo>
                  <a:pt x="401781" y="1249218"/>
                  <a:pt x="1080654" y="0"/>
                  <a:pt x="1080654" y="0"/>
                </a:cubicBezTo>
                <a:lnTo>
                  <a:pt x="1080654" y="0"/>
                </a:lnTo>
                <a:lnTo>
                  <a:pt x="1080654" y="0"/>
                </a:lnTo>
                <a:lnTo>
                  <a:pt x="1080654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/>
          <p:cNvSpPr txBox="1"/>
          <p:nvPr/>
        </p:nvSpPr>
        <p:spPr>
          <a:xfrm>
            <a:off x="3124080" y="3790475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D</a:t>
            </a:r>
            <a:endParaRPr lang="pl-PL" sz="1000" b="1" dirty="0">
              <a:solidFill>
                <a:srgbClr val="FF0000"/>
              </a:solidFill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2826327" y="4521548"/>
            <a:ext cx="5608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MR</a:t>
            </a:r>
            <a:endParaRPr lang="pl-PL" sz="1000" b="1" dirty="0">
              <a:solidFill>
                <a:srgbClr val="FF0000"/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2743289" y="4113221"/>
            <a:ext cx="5608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0070C0"/>
                </a:solidFill>
              </a:rPr>
              <a:t>AC</a:t>
            </a:r>
            <a:endParaRPr lang="pl-PL" sz="1000" b="1" dirty="0">
              <a:solidFill>
                <a:srgbClr val="0070C0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2843541" y="3273580"/>
            <a:ext cx="4605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00B050"/>
                </a:solidFill>
              </a:rPr>
              <a:t>MC</a:t>
            </a:r>
            <a:endParaRPr lang="pl-PL" sz="1000" b="1" dirty="0">
              <a:solidFill>
                <a:srgbClr val="00B050"/>
              </a:solidFill>
            </a:endParaRPr>
          </a:p>
        </p:txBody>
      </p:sp>
      <p:sp>
        <p:nvSpPr>
          <p:cNvPr id="20" name="Elipsa 19"/>
          <p:cNvSpPr/>
          <p:nvPr/>
        </p:nvSpPr>
        <p:spPr>
          <a:xfrm>
            <a:off x="2375756" y="3591397"/>
            <a:ext cx="72008" cy="84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Elipsa 20"/>
          <p:cNvSpPr/>
          <p:nvPr/>
        </p:nvSpPr>
        <p:spPr>
          <a:xfrm>
            <a:off x="2382892" y="4164582"/>
            <a:ext cx="72008" cy="84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3" name="Łącznik prostoliniowy 22"/>
          <p:cNvCxnSpPr/>
          <p:nvPr/>
        </p:nvCxnSpPr>
        <p:spPr>
          <a:xfrm>
            <a:off x="2418896" y="3615073"/>
            <a:ext cx="0" cy="161412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e tekstowe 23"/>
          <p:cNvSpPr txBox="1"/>
          <p:nvPr/>
        </p:nvSpPr>
        <p:spPr>
          <a:xfrm>
            <a:off x="2218967" y="3880853"/>
            <a:ext cx="3240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E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2346888" y="3388851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2145298" y="5228316"/>
            <a:ext cx="3889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cxnSp>
        <p:nvCxnSpPr>
          <p:cNvPr id="30" name="Łącznik prostoliniowy 29"/>
          <p:cNvCxnSpPr>
            <a:stCxn id="21" idx="2"/>
          </p:cNvCxnSpPr>
          <p:nvPr/>
        </p:nvCxnSpPr>
        <p:spPr>
          <a:xfrm flipH="1" flipV="1">
            <a:off x="1115617" y="4206639"/>
            <a:ext cx="1267275" cy="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e tekstowe 33"/>
          <p:cNvSpPr txBox="1"/>
          <p:nvPr/>
        </p:nvSpPr>
        <p:spPr>
          <a:xfrm>
            <a:off x="673698" y="4304963"/>
            <a:ext cx="451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AC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5" name="pole tekstowe 34"/>
          <p:cNvSpPr txBox="1"/>
          <p:nvPr/>
        </p:nvSpPr>
        <p:spPr>
          <a:xfrm>
            <a:off x="755577" y="3524279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6" name="pole tekstowe 35"/>
          <p:cNvSpPr txBox="1"/>
          <p:nvPr/>
        </p:nvSpPr>
        <p:spPr>
          <a:xfrm>
            <a:off x="899592" y="5226291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0</a:t>
            </a:r>
            <a:endParaRPr lang="pl-PL" sz="1000" dirty="0"/>
          </a:p>
        </p:txBody>
      </p:sp>
      <p:cxnSp>
        <p:nvCxnSpPr>
          <p:cNvPr id="37" name="Łącznik prostoliniowy 36"/>
          <p:cNvCxnSpPr/>
          <p:nvPr/>
        </p:nvCxnSpPr>
        <p:spPr>
          <a:xfrm flipH="1">
            <a:off x="1115616" y="3635072"/>
            <a:ext cx="1270685" cy="1231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oliniowy 26"/>
          <p:cNvCxnSpPr/>
          <p:nvPr/>
        </p:nvCxnSpPr>
        <p:spPr>
          <a:xfrm flipH="1" flipV="1">
            <a:off x="1143729" y="4428073"/>
            <a:ext cx="1267275" cy="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a 27"/>
          <p:cNvSpPr/>
          <p:nvPr/>
        </p:nvSpPr>
        <p:spPr>
          <a:xfrm>
            <a:off x="2390081" y="4380078"/>
            <a:ext cx="72008" cy="84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ole tekstowe 28"/>
          <p:cNvSpPr txBox="1"/>
          <p:nvPr/>
        </p:nvSpPr>
        <p:spPr>
          <a:xfrm>
            <a:off x="2386301" y="4349954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dirty="0"/>
          </a:p>
        </p:txBody>
      </p:sp>
      <p:sp>
        <p:nvSpPr>
          <p:cNvPr id="31" name="pole tekstowe 30"/>
          <p:cNvSpPr txBox="1"/>
          <p:nvPr/>
        </p:nvSpPr>
        <p:spPr>
          <a:xfrm>
            <a:off x="663828" y="4104333"/>
            <a:ext cx="451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smtClean="0"/>
              <a:t>MC</a:t>
            </a:r>
            <a:r>
              <a:rPr lang="pl-PL" sz="1000" baseline="-25000" smtClean="0"/>
              <a:t>0</a:t>
            </a:r>
            <a:endParaRPr lang="pl-PL" sz="1000" baseline="-25000" dirty="0"/>
          </a:p>
        </p:txBody>
      </p:sp>
    </p:spTree>
    <p:extLst>
      <p:ext uri="{BB962C8B-B14F-4D97-AF65-F5344CB8AC3E}">
        <p14:creationId xmlns:p14="http://schemas.microsoft.com/office/powerpoint/2010/main" val="366649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W przykładzie cena p</a:t>
            </a:r>
            <a:r>
              <a:rPr lang="pl-PL" baseline="-25000" dirty="0" smtClean="0"/>
              <a:t>0</a:t>
            </a:r>
            <a:r>
              <a:rPr lang="pl-PL" dirty="0" smtClean="0"/>
              <a:t> jest wyższa od kosztu przeciętnego AC</a:t>
            </a:r>
            <a:r>
              <a:rPr lang="pl-PL" baseline="-25000" dirty="0"/>
              <a:t>0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Oznacza to, że przedsiębiorstwo osiąga zyski na jednostce produktu i działalność kontynuuje.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Zyski </a:t>
            </a:r>
            <a:r>
              <a:rPr lang="pl-PL" dirty="0" err="1" smtClean="0"/>
              <a:t>ponadnormalne</a:t>
            </a:r>
            <a:r>
              <a:rPr lang="pl-PL" dirty="0" smtClean="0"/>
              <a:t> osiągane w długim okresie nazywane są </a:t>
            </a:r>
            <a:r>
              <a:rPr lang="pl-PL" b="1" dirty="0" smtClean="0">
                <a:solidFill>
                  <a:srgbClr val="FF0000"/>
                </a:solidFill>
              </a:rPr>
              <a:t>zyskami monopolistycznymi</a:t>
            </a:r>
            <a:r>
              <a:rPr lang="pl-PL" dirty="0" smtClean="0"/>
              <a:t>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403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W warunkach konkurencji doskonałej </a:t>
            </a:r>
            <a:br>
              <a:rPr lang="pl-PL" dirty="0" smtClean="0"/>
            </a:br>
            <a:r>
              <a:rPr lang="pl-PL" dirty="0" smtClean="0"/>
              <a:t>w optimum ekonomicznym cena była zawsze równa kosztowi krańcowemu.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W warunkach monopolu cena przewyższa koszt krańcowy. Nadwyżkę ceny nad kosztem krańcowym uznaje się za </a:t>
            </a:r>
            <a:r>
              <a:rPr lang="pl-PL" b="1" dirty="0" smtClean="0">
                <a:solidFill>
                  <a:srgbClr val="FF0000"/>
                </a:solidFill>
              </a:rPr>
              <a:t>siłę monopolistyczną </a:t>
            </a:r>
            <a:r>
              <a:rPr lang="pl-PL" dirty="0" smtClean="0"/>
              <a:t>przedsiębiorstwa. 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53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86308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Porównanie gałęzi wolnokonkurencyjnej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z monopolem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6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Plan wykładu</a:t>
            </a:r>
            <a:endParaRPr lang="pl-PL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Cechy monopolu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Decyzje monopolisty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Porównanie gałęzi wolnokonkurencyjnej 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z monopolem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Brak krzywej podaży w monopolu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Różnicowanie cen 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Monopol a postęp techniczny</a:t>
            </a:r>
          </a:p>
          <a:p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6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Gałąź wolnokonkurencyjna </a:t>
            </a:r>
            <a:br>
              <a:rPr lang="pl-PL" b="1" dirty="0" smtClean="0">
                <a:solidFill>
                  <a:srgbClr val="0070C0"/>
                </a:solidFill>
              </a:rPr>
            </a:br>
            <a:r>
              <a:rPr lang="pl-PL" b="1" dirty="0" smtClean="0">
                <a:solidFill>
                  <a:srgbClr val="0070C0"/>
                </a:solidFill>
              </a:rPr>
              <a:t>a monopol wielozakładowy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27984" y="1600200"/>
            <a:ext cx="4258816" cy="5141168"/>
          </a:xfrm>
        </p:spPr>
        <p:txBody>
          <a:bodyPr/>
          <a:lstStyle/>
          <a:p>
            <a:pPr marL="0" indent="0">
              <a:buNone/>
            </a:pPr>
            <a:r>
              <a:rPr lang="pl-PL" sz="2400" b="1" dirty="0" smtClean="0">
                <a:solidFill>
                  <a:srgbClr val="FF0000"/>
                </a:solidFill>
              </a:rPr>
              <a:t>W gałęzi wolnokonkurencyjnej </a:t>
            </a:r>
            <a:r>
              <a:rPr lang="pl-PL" sz="2400" dirty="0" smtClean="0"/>
              <a:t>wszystkie przedsiębiorstwa posiadają takie same koszty (pozioma krzywa LRSS).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Przy krzywej popytu D, gałąź pozostaje w równowadze </a:t>
            </a:r>
            <a:br>
              <a:rPr lang="pl-PL" sz="2400" dirty="0" smtClean="0"/>
            </a:br>
            <a:r>
              <a:rPr lang="pl-PL" sz="2400" dirty="0" smtClean="0"/>
              <a:t>w punkcie A, zarówno </a:t>
            </a:r>
            <a:br>
              <a:rPr lang="pl-PL" sz="2400" dirty="0" smtClean="0"/>
            </a:br>
            <a:r>
              <a:rPr lang="pl-PL" sz="2400" dirty="0" smtClean="0"/>
              <a:t>w krótkim i długim okresie </a:t>
            </a:r>
            <a:r>
              <a:rPr lang="pl-PL" sz="2400" b="1" dirty="0">
                <a:solidFill>
                  <a:srgbClr val="FF0000"/>
                </a:solidFill>
              </a:rPr>
              <a:t>cena wynosi P</a:t>
            </a:r>
            <a:r>
              <a:rPr lang="pl-PL" sz="2400" b="1" baseline="-25000" dirty="0">
                <a:solidFill>
                  <a:srgbClr val="FF0000"/>
                </a:solidFill>
              </a:rPr>
              <a:t>0</a:t>
            </a:r>
            <a:r>
              <a:rPr lang="pl-PL" sz="2400" b="1" dirty="0">
                <a:solidFill>
                  <a:srgbClr val="FF0000"/>
                </a:solidFill>
              </a:rPr>
              <a:t>, a wielkość produkcji Q</a:t>
            </a:r>
            <a:r>
              <a:rPr lang="pl-PL" sz="2400" b="1" baseline="-25000" dirty="0">
                <a:solidFill>
                  <a:srgbClr val="FF0000"/>
                </a:solidFill>
              </a:rPr>
              <a:t>0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539552" y="2708920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539552" y="5157192"/>
            <a:ext cx="295232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>
            <a:off x="539552" y="4149080"/>
            <a:ext cx="29523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owolny kształt 11"/>
          <p:cNvSpPr/>
          <p:nvPr/>
        </p:nvSpPr>
        <p:spPr>
          <a:xfrm>
            <a:off x="2019869" y="3070746"/>
            <a:ext cx="1405719" cy="1619606"/>
          </a:xfrm>
          <a:custGeom>
            <a:avLst/>
            <a:gdLst>
              <a:gd name="connsiteX0" fmla="*/ 0 w 1405719"/>
              <a:gd name="connsiteY0" fmla="*/ 1610436 h 1619606"/>
              <a:gd name="connsiteX1" fmla="*/ 655092 w 1405719"/>
              <a:gd name="connsiteY1" fmla="*/ 1378424 h 1619606"/>
              <a:gd name="connsiteX2" fmla="*/ 1405719 w 1405719"/>
              <a:gd name="connsiteY2" fmla="*/ 0 h 1619606"/>
              <a:gd name="connsiteX3" fmla="*/ 1405719 w 1405719"/>
              <a:gd name="connsiteY3" fmla="*/ 0 h 161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5719" h="1619606">
                <a:moveTo>
                  <a:pt x="0" y="1610436"/>
                </a:moveTo>
                <a:cubicBezTo>
                  <a:pt x="210403" y="1628633"/>
                  <a:pt x="420806" y="1646830"/>
                  <a:pt x="655092" y="1378424"/>
                </a:cubicBezTo>
                <a:cubicBezTo>
                  <a:pt x="889378" y="1110018"/>
                  <a:pt x="1405719" y="0"/>
                  <a:pt x="1405719" y="0"/>
                </a:cubicBezTo>
                <a:lnTo>
                  <a:pt x="1405719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1543511" y="3134373"/>
            <a:ext cx="1948369" cy="145966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6"/>
          <p:cNvCxnSpPr/>
          <p:nvPr/>
        </p:nvCxnSpPr>
        <p:spPr>
          <a:xfrm>
            <a:off x="1896713" y="3625427"/>
            <a:ext cx="826015" cy="151216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e tekstowe 19"/>
          <p:cNvSpPr txBox="1"/>
          <p:nvPr/>
        </p:nvSpPr>
        <p:spPr>
          <a:xfrm>
            <a:off x="2309720" y="5610145"/>
            <a:ext cx="12298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21" name="pole tekstowe 20"/>
          <p:cNvSpPr txBox="1"/>
          <p:nvPr/>
        </p:nvSpPr>
        <p:spPr>
          <a:xfrm rot="16200000">
            <a:off x="-520739" y="2664474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cena, koszty</a:t>
            </a:r>
            <a:endParaRPr lang="pl-PL" sz="1000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3038374" y="3855140"/>
            <a:ext cx="10023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LMC = LRSS</a:t>
            </a:r>
            <a:endParaRPr lang="pl-PL" sz="1000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2988783" y="2749549"/>
            <a:ext cx="11015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SMC = SRSS</a:t>
            </a:r>
            <a:endParaRPr lang="pl-PL" sz="1000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3539572" y="4381511"/>
            <a:ext cx="312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D</a:t>
            </a:r>
            <a:endParaRPr lang="pl-PL" sz="1000" b="1" dirty="0">
              <a:solidFill>
                <a:srgbClr val="FF0000"/>
              </a:solidFill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2539914" y="4678406"/>
            <a:ext cx="481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MR</a:t>
            </a:r>
            <a:endParaRPr lang="pl-PL" sz="1000" b="1" dirty="0">
              <a:solidFill>
                <a:srgbClr val="FF0000"/>
              </a:solidFill>
            </a:endParaRPr>
          </a:p>
        </p:txBody>
      </p:sp>
      <p:cxnSp>
        <p:nvCxnSpPr>
          <p:cNvPr id="27" name="Łącznik prostoliniowy 26"/>
          <p:cNvCxnSpPr/>
          <p:nvPr/>
        </p:nvCxnSpPr>
        <p:spPr>
          <a:xfrm>
            <a:off x="2924646" y="4143607"/>
            <a:ext cx="0" cy="100811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a 27"/>
          <p:cNvSpPr/>
          <p:nvPr/>
        </p:nvSpPr>
        <p:spPr>
          <a:xfrm>
            <a:off x="2844767" y="4061848"/>
            <a:ext cx="144016" cy="1635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Elipsa 28"/>
          <p:cNvSpPr/>
          <p:nvPr/>
        </p:nvSpPr>
        <p:spPr>
          <a:xfrm>
            <a:off x="2373679" y="4545973"/>
            <a:ext cx="144016" cy="1635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1" name="Łącznik prostoliniowy 30"/>
          <p:cNvCxnSpPr/>
          <p:nvPr/>
        </p:nvCxnSpPr>
        <p:spPr>
          <a:xfrm flipV="1">
            <a:off x="2445687" y="3826831"/>
            <a:ext cx="0" cy="132488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a 31"/>
          <p:cNvSpPr/>
          <p:nvPr/>
        </p:nvSpPr>
        <p:spPr>
          <a:xfrm>
            <a:off x="2100623" y="4054145"/>
            <a:ext cx="144016" cy="1635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4" name="Łącznik prostoliniowy 33"/>
          <p:cNvCxnSpPr/>
          <p:nvPr/>
        </p:nvCxnSpPr>
        <p:spPr>
          <a:xfrm>
            <a:off x="2172631" y="3625427"/>
            <a:ext cx="0" cy="152629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/>
          <p:cNvSpPr/>
          <p:nvPr/>
        </p:nvSpPr>
        <p:spPr>
          <a:xfrm>
            <a:off x="2384135" y="3745072"/>
            <a:ext cx="144016" cy="1635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Elipsa 37"/>
          <p:cNvSpPr/>
          <p:nvPr/>
        </p:nvSpPr>
        <p:spPr>
          <a:xfrm>
            <a:off x="2100623" y="3543668"/>
            <a:ext cx="144016" cy="1635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40" name="Łącznik prostoliniowy 39"/>
          <p:cNvCxnSpPr>
            <a:stCxn id="37" idx="2"/>
          </p:cNvCxnSpPr>
          <p:nvPr/>
        </p:nvCxnSpPr>
        <p:spPr>
          <a:xfrm flipH="1" flipV="1">
            <a:off x="539552" y="3826830"/>
            <a:ext cx="1844583" cy="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38" idx="2"/>
          </p:cNvCxnSpPr>
          <p:nvPr/>
        </p:nvCxnSpPr>
        <p:spPr>
          <a:xfrm flipH="1" flipV="1">
            <a:off x="539552" y="3625426"/>
            <a:ext cx="1561071" cy="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ole tekstowe 42"/>
          <p:cNvSpPr txBox="1"/>
          <p:nvPr/>
        </p:nvSpPr>
        <p:spPr>
          <a:xfrm>
            <a:off x="2770380" y="5151719"/>
            <a:ext cx="436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44" name="pole tekstowe 43"/>
          <p:cNvSpPr txBox="1"/>
          <p:nvPr/>
        </p:nvSpPr>
        <p:spPr>
          <a:xfrm>
            <a:off x="2285923" y="5151718"/>
            <a:ext cx="436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45" name="pole tekstowe 44"/>
          <p:cNvSpPr txBox="1"/>
          <p:nvPr/>
        </p:nvSpPr>
        <p:spPr>
          <a:xfrm>
            <a:off x="1995629" y="5157192"/>
            <a:ext cx="436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2</a:t>
            </a:r>
            <a:endParaRPr lang="pl-PL" sz="1000" baseline="-25000" dirty="0"/>
          </a:p>
        </p:txBody>
      </p:sp>
      <p:sp>
        <p:nvSpPr>
          <p:cNvPr id="47" name="pole tekstowe 46"/>
          <p:cNvSpPr txBox="1"/>
          <p:nvPr/>
        </p:nvSpPr>
        <p:spPr>
          <a:xfrm>
            <a:off x="102747" y="4025969"/>
            <a:ext cx="436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48" name="pole tekstowe 47"/>
          <p:cNvSpPr txBox="1"/>
          <p:nvPr/>
        </p:nvSpPr>
        <p:spPr>
          <a:xfrm>
            <a:off x="112233" y="3710533"/>
            <a:ext cx="436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49" name="pole tekstowe 48"/>
          <p:cNvSpPr txBox="1"/>
          <p:nvPr/>
        </p:nvSpPr>
        <p:spPr>
          <a:xfrm>
            <a:off x="102746" y="3543668"/>
            <a:ext cx="436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2</a:t>
            </a:r>
            <a:endParaRPr lang="pl-PL" sz="1000" baseline="-250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2770380" y="3789678"/>
            <a:ext cx="1463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412918" y="4256742"/>
            <a:ext cx="1828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412918" y="3456087"/>
            <a:ext cx="2220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</a:t>
            </a:r>
            <a:endParaRPr lang="pl-PL" sz="10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2159587" y="3855140"/>
            <a:ext cx="170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</a:t>
            </a:r>
            <a:endParaRPr lang="pl-PL" sz="1000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093381" y="3236567"/>
            <a:ext cx="2539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E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244504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Gdy gałąź wolnokonkurencyjna staje się wielozakładowym monopolem – </a:t>
            </a:r>
            <a:r>
              <a:rPr lang="pl-PL" b="1" dirty="0" smtClean="0">
                <a:solidFill>
                  <a:srgbClr val="0070C0"/>
                </a:solidFill>
              </a:rPr>
              <a:t>gałąź oznacza to samo co przedsiębiorstwo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FF0000"/>
                </a:solidFill>
              </a:rPr>
              <a:t>W krótkim okresie </a:t>
            </a:r>
            <a:r>
              <a:rPr lang="pl-PL" dirty="0" smtClean="0"/>
              <a:t>optimum ekonomiczne jest wyznaczane przez przecięcie się SMC z MR, produkcja spada do Q</a:t>
            </a:r>
            <a:r>
              <a:rPr lang="pl-PL" baseline="-25000" dirty="0" smtClean="0"/>
              <a:t>1</a:t>
            </a:r>
            <a:r>
              <a:rPr lang="pl-PL" dirty="0" smtClean="0"/>
              <a:t>, natomiast cena zostaje ustalona na wyższym poziomie P</a:t>
            </a:r>
            <a:r>
              <a:rPr lang="pl-PL" baseline="-25000" dirty="0" smtClean="0"/>
              <a:t>1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986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b="1" dirty="0">
                <a:solidFill>
                  <a:srgbClr val="FF0000"/>
                </a:solidFill>
              </a:rPr>
              <a:t>W długim okresie </a:t>
            </a:r>
            <a:r>
              <a:rPr lang="pl-PL" sz="2800" dirty="0"/>
              <a:t>monopolista może zmieniać ilość zakładów. Ponadto chcąc podbić cenę zmniejsza produkcję.</a:t>
            </a:r>
          </a:p>
          <a:p>
            <a:pPr marL="0" indent="0" algn="just">
              <a:buNone/>
            </a:pPr>
            <a:endParaRPr lang="pl-PL" sz="2800" dirty="0" smtClean="0"/>
          </a:p>
          <a:p>
            <a:pPr marL="0" indent="0" algn="just">
              <a:buNone/>
            </a:pPr>
            <a:r>
              <a:rPr lang="pl-PL" sz="2800" dirty="0" smtClean="0"/>
              <a:t>Optimum ekonomiczne jest teraz wyznaczane przez przecięcie LMC z MR. </a:t>
            </a:r>
            <a:r>
              <a:rPr lang="pl-PL" sz="2800" b="1" dirty="0" smtClean="0">
                <a:solidFill>
                  <a:srgbClr val="FF0000"/>
                </a:solidFill>
              </a:rPr>
              <a:t>Cena wzrośnie do P</a:t>
            </a:r>
            <a:r>
              <a:rPr lang="pl-PL" sz="2800" b="1" baseline="-25000" dirty="0" smtClean="0">
                <a:solidFill>
                  <a:srgbClr val="FF0000"/>
                </a:solidFill>
              </a:rPr>
              <a:t>2</a:t>
            </a:r>
            <a:r>
              <a:rPr lang="pl-PL" sz="2800" b="1" dirty="0" smtClean="0">
                <a:solidFill>
                  <a:srgbClr val="FF0000"/>
                </a:solidFill>
              </a:rPr>
              <a:t>, natomiast produkcja zostanie obniżona do Q</a:t>
            </a:r>
            <a:r>
              <a:rPr lang="pl-PL" sz="2800" b="1" baseline="-25000" dirty="0">
                <a:solidFill>
                  <a:srgbClr val="FF0000"/>
                </a:solidFill>
              </a:rPr>
              <a:t>2</a:t>
            </a:r>
            <a:r>
              <a:rPr lang="pl-PL" sz="2800" dirty="0" smtClean="0"/>
              <a:t>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b="1" dirty="0" smtClean="0">
                <a:solidFill>
                  <a:srgbClr val="0070C0"/>
                </a:solidFill>
              </a:rPr>
              <a:t>W warunkach monopolu utarg krańcowy jest niższy od ceny i dlatego monopolista wytwarza mniej, po wyższej cenie. </a:t>
            </a:r>
            <a:endParaRPr lang="pl-PL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Społeczny koszt monopolu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400" b="1" dirty="0" smtClean="0">
                <a:solidFill>
                  <a:srgbClr val="FF0000"/>
                </a:solidFill>
              </a:rPr>
              <a:t>Koszt krańcowy </a:t>
            </a:r>
            <a:r>
              <a:rPr lang="pl-PL" sz="2400" dirty="0" smtClean="0"/>
              <a:t>jest jednoznaczny z wartością nakładów zużytych do wytworzenia ostatniej jednostki dobra.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 smtClean="0"/>
              <a:t>Jeżeli konsumenci nabywają produkt dobrowolnie to cena wyznacza korzyść z nabycia ostatniej jednostki.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 smtClean="0"/>
              <a:t>Gdyby </a:t>
            </a:r>
            <a:r>
              <a:rPr lang="pl-PL" sz="2400" b="1" dirty="0">
                <a:solidFill>
                  <a:srgbClr val="FF0000"/>
                </a:solidFill>
              </a:rPr>
              <a:t>korzyść krańcowa </a:t>
            </a:r>
            <a:r>
              <a:rPr lang="pl-PL" sz="2400" dirty="0" smtClean="0"/>
              <a:t>była wyższa od ceny konsumenci kupowaliby jeszcze więcej dóbr. Gdy cena jest wyższa od korzyści krańcowej konsumenci nie kupią ostatniej jednostki produktu.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2392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75063"/>
            <a:ext cx="8229600" cy="6453336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Celem społeczeństwa powinno być dążenie do zrównania kosztu krańcowego </a:t>
            </a:r>
            <a:br>
              <a:rPr lang="pl-PL" dirty="0" smtClean="0"/>
            </a:br>
            <a:r>
              <a:rPr lang="pl-PL" dirty="0" smtClean="0"/>
              <a:t>z korzyścią krańcową.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Jeżeli cenę uzna się za korzyść krańcową konsumentów to w gałęzi wolnokonkurencyjnej następuje zrównanie ceny z kosztem krańcowym.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FF0000"/>
                </a:solidFill>
              </a:rPr>
              <a:t>W warunkach monopolu koszt krańcowy jest niższy od ceny co oznacza, że towarów jest mniej niż chciałoby społeczeństwo.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32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Monopol jednozakładowy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16016" y="1600200"/>
            <a:ext cx="3970784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 smtClean="0"/>
              <a:t>Monopole, które osiągają duże korzyści skali produkcji są nazywane </a:t>
            </a:r>
            <a:r>
              <a:rPr lang="pl-PL" sz="2400" b="1" dirty="0" smtClean="0">
                <a:solidFill>
                  <a:srgbClr val="FF0000"/>
                </a:solidFill>
              </a:rPr>
              <a:t>monopolami naturalnymi</a:t>
            </a:r>
            <a:r>
              <a:rPr lang="pl-PL" sz="2400" dirty="0" smtClean="0"/>
              <a:t>.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Przykładem może być sieć telefonii komórkowej. Instalacja sieci wiąże się </a:t>
            </a:r>
            <a:br>
              <a:rPr lang="pl-PL" sz="2400" dirty="0" smtClean="0"/>
            </a:br>
            <a:r>
              <a:rPr lang="pl-PL" sz="2400" dirty="0" smtClean="0"/>
              <a:t>z wysokimi kosztami, ale gdy już istnieje koszt przyłączenia dodatkowego abonenta jest niski.</a:t>
            </a:r>
            <a:endParaRPr lang="pl-PL" sz="24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755576" y="2708920"/>
            <a:ext cx="0" cy="23762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755576" y="5085184"/>
            <a:ext cx="27363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/>
          <p:cNvSpPr txBox="1"/>
          <p:nvPr/>
        </p:nvSpPr>
        <p:spPr>
          <a:xfrm>
            <a:off x="2195736" y="5466129"/>
            <a:ext cx="1116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10" name="pole tekstowe 9"/>
          <p:cNvSpPr txBox="1"/>
          <p:nvPr/>
        </p:nvSpPr>
        <p:spPr>
          <a:xfrm rot="16200000">
            <a:off x="-345450" y="2945850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</a:t>
            </a:r>
            <a:endParaRPr lang="pl-PL" sz="1000" dirty="0"/>
          </a:p>
        </p:txBody>
      </p:sp>
      <p:sp>
        <p:nvSpPr>
          <p:cNvPr id="12" name="Dowolny kształt 11"/>
          <p:cNvSpPr/>
          <p:nvPr/>
        </p:nvSpPr>
        <p:spPr>
          <a:xfrm>
            <a:off x="888521" y="3372928"/>
            <a:ext cx="2527539" cy="1228474"/>
          </a:xfrm>
          <a:custGeom>
            <a:avLst/>
            <a:gdLst>
              <a:gd name="connsiteX0" fmla="*/ 0 w 2527539"/>
              <a:gd name="connsiteY0" fmla="*/ 0 h 1228474"/>
              <a:gd name="connsiteX1" fmla="*/ 1509622 w 2527539"/>
              <a:gd name="connsiteY1" fmla="*/ 1181819 h 1228474"/>
              <a:gd name="connsiteX2" fmla="*/ 2527539 w 2527539"/>
              <a:gd name="connsiteY2" fmla="*/ 1009291 h 1228474"/>
              <a:gd name="connsiteX3" fmla="*/ 2527539 w 2527539"/>
              <a:gd name="connsiteY3" fmla="*/ 1009291 h 122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7539" h="1228474">
                <a:moveTo>
                  <a:pt x="0" y="0"/>
                </a:moveTo>
                <a:cubicBezTo>
                  <a:pt x="544182" y="506802"/>
                  <a:pt x="1088365" y="1013604"/>
                  <a:pt x="1509622" y="1181819"/>
                </a:cubicBezTo>
                <a:cubicBezTo>
                  <a:pt x="1930879" y="1350034"/>
                  <a:pt x="2527539" y="1009291"/>
                  <a:pt x="2527539" y="1009291"/>
                </a:cubicBezTo>
                <a:lnTo>
                  <a:pt x="2527539" y="100929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Dowolny kształt 12"/>
          <p:cNvSpPr/>
          <p:nvPr/>
        </p:nvSpPr>
        <p:spPr>
          <a:xfrm>
            <a:off x="1130060" y="3657600"/>
            <a:ext cx="2182483" cy="1163517"/>
          </a:xfrm>
          <a:custGeom>
            <a:avLst/>
            <a:gdLst>
              <a:gd name="connsiteX0" fmla="*/ 0 w 2182483"/>
              <a:gd name="connsiteY0" fmla="*/ 1155940 h 1163517"/>
              <a:gd name="connsiteX1" fmla="*/ 1414732 w 2182483"/>
              <a:gd name="connsiteY1" fmla="*/ 992038 h 1163517"/>
              <a:gd name="connsiteX2" fmla="*/ 2182483 w 2182483"/>
              <a:gd name="connsiteY2" fmla="*/ 0 h 1163517"/>
              <a:gd name="connsiteX3" fmla="*/ 2182483 w 2182483"/>
              <a:gd name="connsiteY3" fmla="*/ 0 h 116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2483" h="1163517">
                <a:moveTo>
                  <a:pt x="0" y="1155940"/>
                </a:moveTo>
                <a:cubicBezTo>
                  <a:pt x="525492" y="1170317"/>
                  <a:pt x="1050985" y="1184695"/>
                  <a:pt x="1414732" y="992038"/>
                </a:cubicBezTo>
                <a:cubicBezTo>
                  <a:pt x="1778479" y="799381"/>
                  <a:pt x="2182483" y="0"/>
                  <a:pt x="2182483" y="0"/>
                </a:cubicBezTo>
                <a:lnTo>
                  <a:pt x="218248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3"/>
          <p:cNvSpPr txBox="1"/>
          <p:nvPr/>
        </p:nvSpPr>
        <p:spPr>
          <a:xfrm>
            <a:off x="3131840" y="3372928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LMC</a:t>
            </a:r>
            <a:endParaRPr lang="pl-PL" sz="100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491880" y="4077072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LAC</a:t>
            </a:r>
            <a:endParaRPr lang="pl-PL" sz="1000" dirty="0"/>
          </a:p>
        </p:txBody>
      </p:sp>
      <p:cxnSp>
        <p:nvCxnSpPr>
          <p:cNvPr id="17" name="Łącznik prostoliniowy 16"/>
          <p:cNvCxnSpPr>
            <a:endCxn id="22" idx="1"/>
          </p:cNvCxnSpPr>
          <p:nvPr/>
        </p:nvCxnSpPr>
        <p:spPr>
          <a:xfrm>
            <a:off x="894213" y="2890990"/>
            <a:ext cx="1831975" cy="20532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oliniowy 20"/>
          <p:cNvCxnSpPr/>
          <p:nvPr/>
        </p:nvCxnSpPr>
        <p:spPr>
          <a:xfrm>
            <a:off x="1475656" y="3861048"/>
            <a:ext cx="432048" cy="119636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2726188" y="4821117"/>
            <a:ext cx="3336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D</a:t>
            </a:r>
            <a:endParaRPr lang="pl-PL" sz="1000" b="1" dirty="0">
              <a:solidFill>
                <a:srgbClr val="FF0000"/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1912857" y="4838963"/>
            <a:ext cx="396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MR</a:t>
            </a:r>
            <a:endParaRPr lang="pl-PL" sz="1000" b="1" dirty="0">
              <a:solidFill>
                <a:srgbClr val="FF0000"/>
              </a:solidFill>
            </a:endParaRPr>
          </a:p>
        </p:txBody>
      </p:sp>
      <p:sp>
        <p:nvSpPr>
          <p:cNvPr id="24" name="Elipsa 23"/>
          <p:cNvSpPr/>
          <p:nvPr/>
        </p:nvSpPr>
        <p:spPr>
          <a:xfrm>
            <a:off x="1745231" y="4749109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6" name="Łącznik prostoliniowy 25"/>
          <p:cNvCxnSpPr/>
          <p:nvPr/>
        </p:nvCxnSpPr>
        <p:spPr>
          <a:xfrm flipV="1">
            <a:off x="1817239" y="3917609"/>
            <a:ext cx="0" cy="11675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ipsa 28"/>
          <p:cNvSpPr/>
          <p:nvPr/>
        </p:nvSpPr>
        <p:spPr>
          <a:xfrm>
            <a:off x="1745231" y="412817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Elipsa 29"/>
          <p:cNvSpPr/>
          <p:nvPr/>
        </p:nvSpPr>
        <p:spPr>
          <a:xfrm>
            <a:off x="1763688" y="3843149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2" name="Łącznik prostoliniowy 31"/>
          <p:cNvCxnSpPr/>
          <p:nvPr/>
        </p:nvCxnSpPr>
        <p:spPr>
          <a:xfrm flipH="1">
            <a:off x="755576" y="4196304"/>
            <a:ext cx="1010746" cy="387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oliniowy 33"/>
          <p:cNvCxnSpPr/>
          <p:nvPr/>
        </p:nvCxnSpPr>
        <p:spPr>
          <a:xfrm flipH="1">
            <a:off x="755576" y="3915157"/>
            <a:ext cx="1080120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e tekstowe 35"/>
          <p:cNvSpPr txBox="1"/>
          <p:nvPr/>
        </p:nvSpPr>
        <p:spPr>
          <a:xfrm>
            <a:off x="1818505" y="4556677"/>
            <a:ext cx="2034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dirty="0"/>
          </a:p>
        </p:txBody>
      </p:sp>
      <p:sp>
        <p:nvSpPr>
          <p:cNvPr id="37" name="pole tekstowe 36"/>
          <p:cNvSpPr txBox="1"/>
          <p:nvPr/>
        </p:nvSpPr>
        <p:spPr>
          <a:xfrm>
            <a:off x="1858577" y="4116247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dirty="0"/>
          </a:p>
        </p:txBody>
      </p:sp>
      <p:sp>
        <p:nvSpPr>
          <p:cNvPr id="38" name="pole tekstowe 37"/>
          <p:cNvSpPr txBox="1"/>
          <p:nvPr/>
        </p:nvSpPr>
        <p:spPr>
          <a:xfrm>
            <a:off x="1755649" y="3596928"/>
            <a:ext cx="362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</a:t>
            </a:r>
            <a:endParaRPr lang="pl-PL" sz="1000" dirty="0"/>
          </a:p>
        </p:txBody>
      </p:sp>
      <p:sp>
        <p:nvSpPr>
          <p:cNvPr id="39" name="pole tekstowe 38"/>
          <p:cNvSpPr txBox="1"/>
          <p:nvPr/>
        </p:nvSpPr>
        <p:spPr>
          <a:xfrm>
            <a:off x="1673223" y="5077298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40" name="pole tekstowe 39"/>
          <p:cNvSpPr txBox="1"/>
          <p:nvPr/>
        </p:nvSpPr>
        <p:spPr>
          <a:xfrm>
            <a:off x="335261" y="3773941"/>
            <a:ext cx="4203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41" name="pole tekstowe 40"/>
          <p:cNvSpPr txBox="1"/>
          <p:nvPr/>
        </p:nvSpPr>
        <p:spPr>
          <a:xfrm>
            <a:off x="293936" y="4073193"/>
            <a:ext cx="4812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LAC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</p:spTree>
    <p:extLst>
      <p:ext uri="{BB962C8B-B14F-4D97-AF65-F5344CB8AC3E}">
        <p14:creationId xmlns:p14="http://schemas.microsoft.com/office/powerpoint/2010/main" val="225266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Monopol jednozakładowy wytwarza produkcję Q</a:t>
            </a:r>
            <a:r>
              <a:rPr lang="pl-PL" baseline="-25000" dirty="0" smtClean="0"/>
              <a:t>0</a:t>
            </a:r>
            <a:r>
              <a:rPr lang="pl-PL" dirty="0" smtClean="0"/>
              <a:t> przy cenie P</a:t>
            </a:r>
            <a:r>
              <a:rPr lang="pl-PL" baseline="-25000" dirty="0"/>
              <a:t>0</a:t>
            </a:r>
            <a:r>
              <a:rPr lang="pl-PL" dirty="0" smtClean="0"/>
              <a:t>. Cena przewyższa LAC</a:t>
            </a:r>
            <a:r>
              <a:rPr lang="pl-PL" baseline="-25000" dirty="0"/>
              <a:t>0</a:t>
            </a:r>
            <a:r>
              <a:rPr lang="pl-PL" dirty="0" smtClean="0"/>
              <a:t> i monopol osiąga zyski nadzwyczajne.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0070C0"/>
                </a:solidFill>
              </a:rPr>
              <a:t>Jeżeli byłoby w gałęzi wiele małych firm, wytwarzających małe wielkości produkcji, koszty przeciętne byłyby bardzo wysokie. Produkcja byłaby nieopłacalna.</a:t>
            </a:r>
            <a:endParaRPr lang="pl-PL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4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Brak krzywej podaży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w monopolu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38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11960" y="260648"/>
            <a:ext cx="4474840" cy="6264696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 smtClean="0"/>
              <a:t>W warunkach konkurencji doskonałej można wyznaczyć krzywą podaży, znając cenę jaką narzuci rynek.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 smtClean="0"/>
              <a:t>Przy cenie 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przedsiębiorstwo może wytworzyć zarówno produkcję na poziomie q</a:t>
            </a:r>
            <a:r>
              <a:rPr lang="pl-PL" sz="2400" baseline="-25000" dirty="0"/>
              <a:t>0</a:t>
            </a:r>
            <a:r>
              <a:rPr lang="pl-PL" sz="2400" dirty="0" smtClean="0"/>
              <a:t> jak </a:t>
            </a:r>
            <a:br>
              <a:rPr lang="pl-PL" sz="2400" dirty="0" smtClean="0"/>
            </a:br>
            <a:r>
              <a:rPr lang="pl-PL" sz="2400" dirty="0" smtClean="0"/>
              <a:t>i q</a:t>
            </a:r>
            <a:r>
              <a:rPr lang="pl-PL" sz="2400" baseline="-25000" dirty="0"/>
              <a:t>1</a:t>
            </a:r>
            <a:r>
              <a:rPr lang="pl-PL" sz="2400" dirty="0" smtClean="0"/>
              <a:t>. Wszystko zależy od przebiegu funkcji popytu (D</a:t>
            </a:r>
            <a:r>
              <a:rPr lang="pl-PL" sz="2400" baseline="-25000" dirty="0"/>
              <a:t>0</a:t>
            </a:r>
            <a:r>
              <a:rPr lang="pl-PL" sz="2400" dirty="0" smtClean="0"/>
              <a:t> czy D</a:t>
            </a:r>
            <a:r>
              <a:rPr lang="pl-PL" sz="2400" baseline="-25000" dirty="0"/>
              <a:t>1</a:t>
            </a:r>
            <a:r>
              <a:rPr lang="pl-PL" sz="2400" dirty="0" smtClean="0"/>
              <a:t>).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b="1" dirty="0" smtClean="0">
                <a:solidFill>
                  <a:srgbClr val="FF0000"/>
                </a:solidFill>
              </a:rPr>
              <a:t>Monopolista nie ma krzywej podaży niezależnej od popytu.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971600" y="2708920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971600" y="5157192"/>
            <a:ext cx="237626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411895" y="5517231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9" name="pole tekstowe 8"/>
          <p:cNvSpPr txBox="1"/>
          <p:nvPr/>
        </p:nvSpPr>
        <p:spPr>
          <a:xfrm rot="16200000">
            <a:off x="-750529" y="3516977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cena, utarg krańcowy, koszt krańcowy </a:t>
            </a:r>
            <a:endParaRPr lang="pl-PL" sz="1000" dirty="0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971600" y="3933056"/>
            <a:ext cx="2376264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/>
          <p:cNvSpPr txBox="1"/>
          <p:nvPr/>
        </p:nvSpPr>
        <p:spPr>
          <a:xfrm>
            <a:off x="611560" y="3809945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cxnSp>
        <p:nvCxnSpPr>
          <p:cNvPr id="18" name="Łącznik prostoliniowy 17"/>
          <p:cNvCxnSpPr/>
          <p:nvPr/>
        </p:nvCxnSpPr>
        <p:spPr>
          <a:xfrm>
            <a:off x="1331640" y="3723332"/>
            <a:ext cx="1224136" cy="56976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e tekstowe 18"/>
          <p:cNvSpPr txBox="1"/>
          <p:nvPr/>
        </p:nvSpPr>
        <p:spPr>
          <a:xfrm>
            <a:off x="2267744" y="400506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cxnSp>
        <p:nvCxnSpPr>
          <p:cNvPr id="21" name="Łącznik prostoliniowy 20"/>
          <p:cNvCxnSpPr/>
          <p:nvPr/>
        </p:nvCxnSpPr>
        <p:spPr>
          <a:xfrm>
            <a:off x="1347628" y="3911608"/>
            <a:ext cx="608309" cy="108012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2134896" y="3485362"/>
            <a:ext cx="1487760" cy="76066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267744" y="3660121"/>
            <a:ext cx="1044116" cy="936105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e tekstowe 29"/>
          <p:cNvSpPr txBox="1"/>
          <p:nvPr/>
        </p:nvSpPr>
        <p:spPr>
          <a:xfrm>
            <a:off x="3491880" y="4016255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31" name="pole tekstowe 30"/>
          <p:cNvSpPr txBox="1"/>
          <p:nvPr/>
        </p:nvSpPr>
        <p:spPr>
          <a:xfrm>
            <a:off x="1882868" y="482270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MR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3311860" y="4509120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MR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cxnSp>
        <p:nvCxnSpPr>
          <p:cNvPr id="34" name="Łącznik prostoliniowy 33"/>
          <p:cNvCxnSpPr/>
          <p:nvPr/>
        </p:nvCxnSpPr>
        <p:spPr>
          <a:xfrm>
            <a:off x="1763688" y="3933055"/>
            <a:ext cx="0" cy="122413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oliniowy 34"/>
          <p:cNvCxnSpPr/>
          <p:nvPr/>
        </p:nvCxnSpPr>
        <p:spPr>
          <a:xfrm>
            <a:off x="2987824" y="3933056"/>
            <a:ext cx="0" cy="122413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ipsa 42"/>
          <p:cNvSpPr/>
          <p:nvPr/>
        </p:nvSpPr>
        <p:spPr>
          <a:xfrm>
            <a:off x="2951820" y="3896915"/>
            <a:ext cx="72008" cy="722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Elipsa 44"/>
          <p:cNvSpPr/>
          <p:nvPr/>
        </p:nvSpPr>
        <p:spPr>
          <a:xfrm>
            <a:off x="1729061" y="3900814"/>
            <a:ext cx="72008" cy="722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0" name="Dowolny kształt 49"/>
          <p:cNvSpPr/>
          <p:nvPr/>
        </p:nvSpPr>
        <p:spPr>
          <a:xfrm>
            <a:off x="1042988" y="4169965"/>
            <a:ext cx="2410226" cy="563406"/>
          </a:xfrm>
          <a:custGeom>
            <a:avLst/>
            <a:gdLst>
              <a:gd name="connsiteX0" fmla="*/ 0 w 2410226"/>
              <a:gd name="connsiteY0" fmla="*/ 467425 h 563406"/>
              <a:gd name="connsiteX1" fmla="*/ 452437 w 2410226"/>
              <a:gd name="connsiteY1" fmla="*/ 534100 h 563406"/>
              <a:gd name="connsiteX2" fmla="*/ 2238375 w 2410226"/>
              <a:gd name="connsiteY2" fmla="*/ 48325 h 563406"/>
              <a:gd name="connsiteX3" fmla="*/ 2238375 w 2410226"/>
              <a:gd name="connsiteY3" fmla="*/ 43563 h 56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0226" h="563406">
                <a:moveTo>
                  <a:pt x="0" y="467425"/>
                </a:moveTo>
                <a:cubicBezTo>
                  <a:pt x="39687" y="535687"/>
                  <a:pt x="79375" y="603950"/>
                  <a:pt x="452437" y="534100"/>
                </a:cubicBezTo>
                <a:cubicBezTo>
                  <a:pt x="825499" y="464250"/>
                  <a:pt x="1940719" y="130081"/>
                  <a:pt x="2238375" y="48325"/>
                </a:cubicBezTo>
                <a:cubicBezTo>
                  <a:pt x="2536031" y="-33431"/>
                  <a:pt x="2387203" y="5066"/>
                  <a:pt x="2238375" y="4356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0" name="Elipsa 39"/>
          <p:cNvSpPr/>
          <p:nvPr/>
        </p:nvSpPr>
        <p:spPr>
          <a:xfrm>
            <a:off x="1729061" y="4627881"/>
            <a:ext cx="72008" cy="722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4" name="Elipsa 43"/>
          <p:cNvSpPr/>
          <p:nvPr/>
        </p:nvSpPr>
        <p:spPr>
          <a:xfrm>
            <a:off x="2952428" y="4256956"/>
            <a:ext cx="72008" cy="722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1651782" y="5157193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2878776" y="5176383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1656711" y="3619471"/>
            <a:ext cx="3950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baseline="-25000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2916851" y="3648760"/>
            <a:ext cx="3950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baseline="-25000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1702848" y="4350005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E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2962022" y="400821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E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</p:spTree>
    <p:extLst>
      <p:ext uri="{BB962C8B-B14F-4D97-AF65-F5344CB8AC3E}">
        <p14:creationId xmlns:p14="http://schemas.microsoft.com/office/powerpoint/2010/main" val="160758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Różnicowanie cen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w monopolu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5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latin typeface="Arial" pitchFamily="34" charset="0"/>
              </a:rPr>
              <a:t>Cechy monopolu</a:t>
            </a:r>
            <a:endParaRPr lang="pl-PL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59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>
                <a:solidFill>
                  <a:srgbClr val="0070C0"/>
                </a:solidFill>
              </a:rPr>
              <a:t>Monopolista może ustalać odmienne ceny dla różnych grup klientów</a:t>
            </a:r>
            <a:r>
              <a:rPr lang="pl-PL" dirty="0" smtClean="0"/>
              <a:t>. Najpierw należy zidentyfikować te grupy, dla których będą różnie przebiegać krzywe popytu.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Taka sytuacja może zaistnieć w przypadku linii lotniczych. Biznesmeni posiadają krzywą popytu mniej elastyczną, natomiast turyści bardziej elastyczną.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690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237312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Im mniej elastyczna krzywa popytu tym bardziej stroma krzywa utargu krańcowego.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0070C0"/>
                </a:solidFill>
              </a:rPr>
              <a:t>Przy zrównaniu cen biletów dla turystów </a:t>
            </a:r>
            <a:br>
              <a:rPr lang="pl-PL" b="1" dirty="0" smtClean="0">
                <a:solidFill>
                  <a:srgbClr val="0070C0"/>
                </a:solidFill>
              </a:rPr>
            </a:br>
            <a:r>
              <a:rPr lang="pl-PL" b="1" dirty="0" smtClean="0">
                <a:solidFill>
                  <a:srgbClr val="0070C0"/>
                </a:solidFill>
              </a:rPr>
              <a:t>i biznesmenów </a:t>
            </a:r>
            <a:r>
              <a:rPr lang="pl-PL" dirty="0" smtClean="0"/>
              <a:t>utarg krańcowy </a:t>
            </a:r>
            <a:br>
              <a:rPr lang="pl-PL" dirty="0" smtClean="0"/>
            </a:br>
            <a:r>
              <a:rPr lang="pl-PL" dirty="0" smtClean="0"/>
              <a:t>z przewiezienia ostatniego biznesmena jest niższy niż z przewiezienia ostatniego turysty.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>
                <a:solidFill>
                  <a:srgbClr val="0070C0"/>
                </a:solidFill>
              </a:rPr>
              <a:t>Linie lotnicze przewożą w tej sytuacji niewłaściwą kombinację biznesmenów </a:t>
            </a:r>
            <a:r>
              <a:rPr lang="pl-PL" b="1" dirty="0" smtClean="0">
                <a:solidFill>
                  <a:srgbClr val="0070C0"/>
                </a:solidFill>
              </a:rPr>
              <a:t/>
            </a:r>
            <a:br>
              <a:rPr lang="pl-PL" b="1" dirty="0" smtClean="0">
                <a:solidFill>
                  <a:srgbClr val="0070C0"/>
                </a:solidFill>
              </a:rPr>
            </a:br>
            <a:r>
              <a:rPr lang="pl-PL" b="1" dirty="0" smtClean="0">
                <a:solidFill>
                  <a:srgbClr val="0070C0"/>
                </a:solidFill>
              </a:rPr>
              <a:t>i </a:t>
            </a:r>
            <a:r>
              <a:rPr lang="pl-PL" b="1" dirty="0">
                <a:solidFill>
                  <a:srgbClr val="0070C0"/>
                </a:solidFill>
              </a:rPr>
              <a:t>turystów. </a:t>
            </a:r>
          </a:p>
        </p:txBody>
      </p:sp>
    </p:spTree>
    <p:extLst>
      <p:ext uri="{BB962C8B-B14F-4D97-AF65-F5344CB8AC3E}">
        <p14:creationId xmlns:p14="http://schemas.microsoft.com/office/powerpoint/2010/main" val="129689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Opłacalnym przedsięwzięciem ze strony linii lotniczych jest w tej sytuacji </a:t>
            </a:r>
            <a:r>
              <a:rPr lang="pl-PL" b="1" dirty="0" smtClean="0">
                <a:solidFill>
                  <a:srgbClr val="0070C0"/>
                </a:solidFill>
              </a:rPr>
              <a:t>zrównanie utargów krańcowych dla obydwu grup, co oznacza ustalenie wyższej ceny dla biznesmenów i niższej dla turystów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Jeżeli producent pobiera różne opłaty od różnych grup klientów mówi się, że </a:t>
            </a:r>
            <a:r>
              <a:rPr lang="pl-PL" b="1" dirty="0" smtClean="0">
                <a:solidFill>
                  <a:srgbClr val="FF0000"/>
                </a:solidFill>
              </a:rPr>
              <a:t>różnicuje ceny</a:t>
            </a:r>
            <a:r>
              <a:rPr lang="pl-PL" dirty="0" smtClean="0"/>
              <a:t>. Taki zabieg ma tylko wtedy sens, gdy </a:t>
            </a:r>
            <a:r>
              <a:rPr lang="pl-PL" b="1" dirty="0" smtClean="0">
                <a:solidFill>
                  <a:srgbClr val="0070C0"/>
                </a:solidFill>
              </a:rPr>
              <a:t>nie ma możliwości odsprzedaży towarów przez jedną grupę drugiej</a:t>
            </a:r>
            <a:r>
              <a:rPr lang="pl-PL" dirty="0" smtClean="0"/>
              <a:t>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060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Przykład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Autor współpracujący z wydawnictwem napisał książkę. Za wyłączne prawo do niej, wydawnictwo zapłaciło </a:t>
            </a:r>
            <a:r>
              <a:rPr lang="pl-PL" b="1" dirty="0" smtClean="0">
                <a:solidFill>
                  <a:srgbClr val="FF0000"/>
                </a:solidFill>
              </a:rPr>
              <a:t>2 mln euro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>
                <a:solidFill>
                  <a:srgbClr val="FF0000"/>
                </a:solidFill>
              </a:rPr>
              <a:t>Koszt wydrukowania </a:t>
            </a:r>
            <a:r>
              <a:rPr lang="pl-PL" dirty="0" smtClean="0"/>
              <a:t>książki wynosi </a:t>
            </a:r>
            <a:r>
              <a:rPr lang="pl-PL" b="1" dirty="0">
                <a:solidFill>
                  <a:srgbClr val="FF0000"/>
                </a:solidFill>
              </a:rPr>
              <a:t>0</a:t>
            </a:r>
            <a:r>
              <a:rPr lang="pl-PL" dirty="0" smtClean="0"/>
              <a:t>. Zysk jest więc równy utargowi.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774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5750099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b="1" dirty="0" smtClean="0">
                <a:solidFill>
                  <a:srgbClr val="0070C0"/>
                </a:solidFill>
              </a:rPr>
              <a:t>Popyt na książkę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30 euro – 100.000 zagorzałych czytelników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5 euro – 500.000 czytelników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Przy cenie </a:t>
            </a:r>
            <a:r>
              <a:rPr lang="pl-PL" sz="2800" b="1" dirty="0" smtClean="0">
                <a:solidFill>
                  <a:srgbClr val="FF0000"/>
                </a:solidFill>
              </a:rPr>
              <a:t>30 euro </a:t>
            </a:r>
            <a:r>
              <a:rPr lang="pl-PL" sz="2800" dirty="0" smtClean="0"/>
              <a:t>przychód wyniesie </a:t>
            </a:r>
            <a:r>
              <a:rPr lang="pl-PL" sz="2800" b="1" dirty="0">
                <a:solidFill>
                  <a:srgbClr val="FF0000"/>
                </a:solidFill>
              </a:rPr>
              <a:t>3 mln euro</a:t>
            </a:r>
            <a:r>
              <a:rPr lang="pl-PL" sz="2800" dirty="0" smtClean="0"/>
              <a:t>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Przy cenie </a:t>
            </a:r>
            <a:r>
              <a:rPr lang="pl-PL" sz="2800" b="1" dirty="0">
                <a:solidFill>
                  <a:srgbClr val="FF0000"/>
                </a:solidFill>
              </a:rPr>
              <a:t>5 euro </a:t>
            </a:r>
            <a:r>
              <a:rPr lang="pl-PL" dirty="0" smtClean="0"/>
              <a:t>przychód wyniesie </a:t>
            </a:r>
            <a:r>
              <a:rPr lang="pl-PL" sz="2800" b="1" dirty="0">
                <a:solidFill>
                  <a:srgbClr val="FF0000"/>
                </a:solidFill>
              </a:rPr>
              <a:t>2,5 mln euro.</a:t>
            </a:r>
          </a:p>
        </p:txBody>
      </p:sp>
    </p:spTree>
    <p:extLst>
      <p:ext uri="{BB962C8B-B14F-4D97-AF65-F5344CB8AC3E}">
        <p14:creationId xmlns:p14="http://schemas.microsoft.com/office/powerpoint/2010/main" val="27188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>
                <a:solidFill>
                  <a:srgbClr val="0070C0"/>
                </a:solidFill>
              </a:rPr>
              <a:t>Maksymalizacja zysku występuje przy cenie 30 euro</a:t>
            </a:r>
            <a:r>
              <a:rPr lang="pl-PL" dirty="0" smtClean="0"/>
              <a:t>, ale wydawnictwo rezygnuje z możliwości sprzedaży książki dla 400.000 mniej entuzjastycznych czytelników.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W ten sposób przepada </a:t>
            </a:r>
            <a:r>
              <a:rPr lang="pl-PL" b="1" dirty="0">
                <a:solidFill>
                  <a:srgbClr val="FF0000"/>
                </a:solidFill>
              </a:rPr>
              <a:t>2 mln euro </a:t>
            </a:r>
            <a:r>
              <a:rPr lang="pl-PL" dirty="0" smtClean="0"/>
              <a:t>nadwyżki całkowitej i jest to </a:t>
            </a:r>
            <a:r>
              <a:rPr lang="pl-PL" b="1" dirty="0">
                <a:solidFill>
                  <a:srgbClr val="FF0000"/>
                </a:solidFill>
              </a:rPr>
              <a:t>strata dobrobytu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992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Jeżeli grupy czytelników stanowią oddzielne rynki (w Wielkiej Brytanii mieszkają zagorzali wielbiciele, a w Stanach Zjednoczonych mniej entuzjastyczni) można dokonać </a:t>
            </a:r>
            <a:r>
              <a:rPr lang="pl-PL" b="1" dirty="0">
                <a:solidFill>
                  <a:srgbClr val="FF0000"/>
                </a:solidFill>
              </a:rPr>
              <a:t>różnicowania cen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W Wielkiej Brytanii książka jest sprzedawana po 30 euro, a w USA po 5 euro. </a:t>
            </a:r>
            <a:r>
              <a:rPr lang="pl-PL" b="1" dirty="0" smtClean="0">
                <a:solidFill>
                  <a:srgbClr val="FF0000"/>
                </a:solidFill>
              </a:rPr>
              <a:t>Łączny zysk wyniesie 5 mln euro.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4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Doskonałe różnicowanie cen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88024" y="1600200"/>
            <a:ext cx="3898776" cy="4997152"/>
          </a:xfrm>
        </p:spPr>
        <p:txBody>
          <a:bodyPr/>
          <a:lstStyle/>
          <a:p>
            <a:pPr marL="0" indent="0" algn="just">
              <a:buNone/>
            </a:pPr>
            <a:r>
              <a:rPr lang="pl-PL" sz="2000" b="1" dirty="0" smtClean="0">
                <a:solidFill>
                  <a:srgbClr val="FF0000"/>
                </a:solidFill>
              </a:rPr>
              <a:t>Doskonałe różnicowanie  cen </a:t>
            </a:r>
            <a:r>
              <a:rPr lang="pl-PL" sz="2000" dirty="0" smtClean="0"/>
              <a:t>oznacza, że przedsiębiorstwo każdą jednostkę produktu sprzedaje po innej cenie.</a:t>
            </a:r>
          </a:p>
          <a:p>
            <a:pPr marL="0" indent="0" algn="just">
              <a:buNone/>
            </a:pPr>
            <a:endParaRPr lang="pl-PL" sz="2000" dirty="0"/>
          </a:p>
          <a:p>
            <a:pPr marL="0" indent="0" algn="just">
              <a:buNone/>
            </a:pPr>
            <a:r>
              <a:rPr lang="pl-PL" sz="2000" dirty="0" smtClean="0"/>
              <a:t>Pierwszą z nich przedsiębiorstwo może sprzedać po cenie p</a:t>
            </a:r>
            <a:r>
              <a:rPr lang="pl-PL" sz="2000" baseline="-25000" dirty="0" smtClean="0"/>
              <a:t>2</a:t>
            </a:r>
            <a:r>
              <a:rPr lang="pl-PL" sz="2000" dirty="0" smtClean="0"/>
              <a:t>. Kolejne jednostki są sprzedawane klientom, którzy oferują najwyższe ceny. </a:t>
            </a:r>
          </a:p>
          <a:p>
            <a:pPr marL="0" indent="0" algn="just">
              <a:buNone/>
            </a:pPr>
            <a:endParaRPr lang="pl-PL" sz="2000" dirty="0"/>
          </a:p>
          <a:p>
            <a:pPr marL="0" indent="0" algn="just">
              <a:buNone/>
            </a:pPr>
            <a:r>
              <a:rPr lang="pl-PL" sz="2000" b="1" dirty="0" smtClean="0">
                <a:solidFill>
                  <a:schemeClr val="accent2"/>
                </a:solidFill>
              </a:rPr>
              <a:t>W warunkach doskonałego różnicowania cen krzywa popytu pokrywa się z krzywą utargu krańcowego</a:t>
            </a:r>
            <a:r>
              <a:rPr lang="pl-PL" sz="2000" dirty="0" smtClean="0"/>
              <a:t>. </a:t>
            </a:r>
            <a:endParaRPr lang="pl-PL" sz="20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 flipV="1">
            <a:off x="683567" y="2276872"/>
            <a:ext cx="1" cy="26642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683568" y="4941168"/>
            <a:ext cx="25922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/>
        </p:nvSpPr>
        <p:spPr>
          <a:xfrm>
            <a:off x="2337287" y="5348306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11" name="pole tekstowe 10"/>
          <p:cNvSpPr txBox="1"/>
          <p:nvPr/>
        </p:nvSpPr>
        <p:spPr>
          <a:xfrm rot="16200000">
            <a:off x="-57416" y="2716611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</a:t>
            </a:r>
            <a:endParaRPr lang="pl-PL" sz="1000" dirty="0"/>
          </a:p>
        </p:txBody>
      </p:sp>
      <p:sp>
        <p:nvSpPr>
          <p:cNvPr id="12" name="Dowolny kształt 11"/>
          <p:cNvSpPr/>
          <p:nvPr/>
        </p:nvSpPr>
        <p:spPr>
          <a:xfrm>
            <a:off x="1037230" y="3111690"/>
            <a:ext cx="2019869" cy="1160059"/>
          </a:xfrm>
          <a:custGeom>
            <a:avLst/>
            <a:gdLst>
              <a:gd name="connsiteX0" fmla="*/ 0 w 2019869"/>
              <a:gd name="connsiteY0" fmla="*/ 1160059 h 1160059"/>
              <a:gd name="connsiteX1" fmla="*/ 1364776 w 2019869"/>
              <a:gd name="connsiteY1" fmla="*/ 791570 h 1160059"/>
              <a:gd name="connsiteX2" fmla="*/ 2019869 w 2019869"/>
              <a:gd name="connsiteY2" fmla="*/ 0 h 1160059"/>
              <a:gd name="connsiteX3" fmla="*/ 2019869 w 2019869"/>
              <a:gd name="connsiteY3" fmla="*/ 0 h 1160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9869" h="1160059">
                <a:moveTo>
                  <a:pt x="0" y="1160059"/>
                </a:moveTo>
                <a:cubicBezTo>
                  <a:pt x="514065" y="1072486"/>
                  <a:pt x="1028131" y="984913"/>
                  <a:pt x="1364776" y="791570"/>
                </a:cubicBezTo>
                <a:cubicBezTo>
                  <a:pt x="1701421" y="598227"/>
                  <a:pt x="2019869" y="0"/>
                  <a:pt x="2019869" y="0"/>
                </a:cubicBezTo>
                <a:lnTo>
                  <a:pt x="2019869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3082323" y="282016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MC</a:t>
            </a:r>
            <a:endParaRPr lang="pl-PL" sz="1000" dirty="0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687629" y="2564904"/>
            <a:ext cx="2117710" cy="20882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oliniowy 17"/>
          <p:cNvCxnSpPr/>
          <p:nvPr/>
        </p:nvCxnSpPr>
        <p:spPr>
          <a:xfrm>
            <a:off x="683567" y="2564904"/>
            <a:ext cx="1096890" cy="237626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e tekstowe 18"/>
          <p:cNvSpPr txBox="1"/>
          <p:nvPr/>
        </p:nvSpPr>
        <p:spPr>
          <a:xfrm>
            <a:off x="2688043" y="4271749"/>
            <a:ext cx="2769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 smtClean="0">
                <a:solidFill>
                  <a:srgbClr val="FF0000"/>
                </a:solidFill>
              </a:rPr>
              <a:t>D</a:t>
            </a:r>
            <a:endParaRPr lang="pl-PL" sz="1050" b="1" dirty="0">
              <a:solidFill>
                <a:srgbClr val="FF0000"/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1631885" y="4525665"/>
            <a:ext cx="4152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MR</a:t>
            </a:r>
            <a:endParaRPr lang="pl-PL" sz="1000" b="1" dirty="0">
              <a:solidFill>
                <a:srgbClr val="FF0000"/>
              </a:solidFill>
            </a:endParaRPr>
          </a:p>
        </p:txBody>
      </p:sp>
      <p:sp>
        <p:nvSpPr>
          <p:cNvPr id="21" name="Elipsa 20"/>
          <p:cNvSpPr/>
          <p:nvPr/>
        </p:nvSpPr>
        <p:spPr>
          <a:xfrm>
            <a:off x="1361298" y="4144769"/>
            <a:ext cx="136310" cy="1117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3" name="Łącznik prostoliniowy 22"/>
          <p:cNvCxnSpPr/>
          <p:nvPr/>
        </p:nvCxnSpPr>
        <p:spPr>
          <a:xfrm flipV="1">
            <a:off x="1421652" y="3356992"/>
            <a:ext cx="0" cy="1584176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>
            <a:stCxn id="59" idx="2"/>
          </p:cNvCxnSpPr>
          <p:nvPr/>
        </p:nvCxnSpPr>
        <p:spPr>
          <a:xfrm flipH="1">
            <a:off x="687629" y="3308324"/>
            <a:ext cx="657564" cy="546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a 27"/>
          <p:cNvSpPr/>
          <p:nvPr/>
        </p:nvSpPr>
        <p:spPr>
          <a:xfrm>
            <a:off x="2087228" y="3965206"/>
            <a:ext cx="133795" cy="1231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0" name="Łącznik prostoliniowy 29"/>
          <p:cNvCxnSpPr/>
          <p:nvPr/>
        </p:nvCxnSpPr>
        <p:spPr>
          <a:xfrm flipH="1">
            <a:off x="683569" y="4026761"/>
            <a:ext cx="1442640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e tekstowe 30"/>
          <p:cNvSpPr txBox="1"/>
          <p:nvPr/>
        </p:nvSpPr>
        <p:spPr>
          <a:xfrm>
            <a:off x="1268016" y="4941168"/>
            <a:ext cx="3638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378693" y="3135610"/>
            <a:ext cx="304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378692" y="3954403"/>
            <a:ext cx="3048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36" name="pole tekstowe 35"/>
          <p:cNvSpPr txBox="1"/>
          <p:nvPr/>
        </p:nvSpPr>
        <p:spPr>
          <a:xfrm>
            <a:off x="2015780" y="4945987"/>
            <a:ext cx="3343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37" name="pole tekstowe 36"/>
          <p:cNvSpPr txBox="1"/>
          <p:nvPr/>
        </p:nvSpPr>
        <p:spPr>
          <a:xfrm>
            <a:off x="1409448" y="3965206"/>
            <a:ext cx="2782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dirty="0"/>
          </a:p>
        </p:txBody>
      </p:sp>
      <p:sp>
        <p:nvSpPr>
          <p:cNvPr id="38" name="pole tekstowe 37"/>
          <p:cNvSpPr txBox="1"/>
          <p:nvPr/>
        </p:nvSpPr>
        <p:spPr>
          <a:xfrm>
            <a:off x="1377257" y="3062102"/>
            <a:ext cx="2377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dirty="0"/>
          </a:p>
        </p:txBody>
      </p:sp>
      <p:sp>
        <p:nvSpPr>
          <p:cNvPr id="39" name="pole tekstowe 38"/>
          <p:cNvSpPr txBox="1"/>
          <p:nvPr/>
        </p:nvSpPr>
        <p:spPr>
          <a:xfrm>
            <a:off x="2046453" y="3703526"/>
            <a:ext cx="2110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</a:t>
            </a:r>
            <a:endParaRPr lang="pl-PL" sz="1000" dirty="0"/>
          </a:p>
        </p:txBody>
      </p:sp>
      <p:cxnSp>
        <p:nvCxnSpPr>
          <p:cNvPr id="47" name="Łącznik prostoliniowy 46"/>
          <p:cNvCxnSpPr>
            <a:stCxn id="28" idx="0"/>
          </p:cNvCxnSpPr>
          <p:nvPr/>
        </p:nvCxnSpPr>
        <p:spPr>
          <a:xfrm>
            <a:off x="2154126" y="3965206"/>
            <a:ext cx="3858" cy="979869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ipsa 58"/>
          <p:cNvSpPr/>
          <p:nvPr/>
        </p:nvSpPr>
        <p:spPr>
          <a:xfrm>
            <a:off x="1345193" y="3252469"/>
            <a:ext cx="136310" cy="1117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Elipsa 28"/>
          <p:cNvSpPr/>
          <p:nvPr/>
        </p:nvSpPr>
        <p:spPr>
          <a:xfrm>
            <a:off x="833424" y="2713853"/>
            <a:ext cx="136310" cy="1117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" name="Łącznik prostoliniowy 5"/>
          <p:cNvCxnSpPr>
            <a:stCxn id="29" idx="0"/>
          </p:cNvCxnSpPr>
          <p:nvPr/>
        </p:nvCxnSpPr>
        <p:spPr>
          <a:xfrm>
            <a:off x="901579" y="2713853"/>
            <a:ext cx="0" cy="221562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oliniowy 13"/>
          <p:cNvCxnSpPr/>
          <p:nvPr/>
        </p:nvCxnSpPr>
        <p:spPr>
          <a:xfrm flipH="1">
            <a:off x="687629" y="2792317"/>
            <a:ext cx="176466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378693" y="2673573"/>
            <a:ext cx="3089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2</a:t>
            </a:r>
            <a:endParaRPr lang="pl-PL" sz="1000" baseline="-25000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866017" y="2535177"/>
            <a:ext cx="1503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</a:t>
            </a:r>
            <a:endParaRPr lang="pl-PL" sz="1000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752282" y="4930755"/>
            <a:ext cx="4570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1</a:t>
            </a:r>
            <a:endParaRPr lang="pl-PL" sz="1000" dirty="0"/>
          </a:p>
        </p:txBody>
      </p:sp>
      <p:sp>
        <p:nvSpPr>
          <p:cNvPr id="35" name="pole tekstowe 34"/>
          <p:cNvSpPr txBox="1"/>
          <p:nvPr/>
        </p:nvSpPr>
        <p:spPr>
          <a:xfrm>
            <a:off x="497741" y="2441793"/>
            <a:ext cx="185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E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34237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>
                <a:solidFill>
                  <a:schemeClr val="accent2"/>
                </a:solidFill>
              </a:rPr>
              <a:t>W przypadku doskonałego różnicowania cen monopolista wytworzy Q</a:t>
            </a:r>
            <a:r>
              <a:rPr lang="pl-PL" b="1" baseline="-25000" dirty="0" smtClean="0">
                <a:solidFill>
                  <a:schemeClr val="accent2"/>
                </a:solidFill>
              </a:rPr>
              <a:t>1</a:t>
            </a:r>
            <a:r>
              <a:rPr lang="pl-PL" b="1" dirty="0" smtClean="0">
                <a:solidFill>
                  <a:schemeClr val="accent2"/>
                </a:solidFill>
              </a:rPr>
              <a:t> dóbr</a:t>
            </a:r>
            <a:r>
              <a:rPr lang="pl-PL" dirty="0" smtClean="0"/>
              <a:t>. </a:t>
            </a:r>
            <a:br>
              <a:rPr lang="pl-PL" dirty="0" smtClean="0"/>
            </a:br>
            <a:r>
              <a:rPr lang="pl-PL" dirty="0" smtClean="0"/>
              <a:t>W punkcie C krzywa kosztu krańcowego przecina się z krzywą utargu krańcowego.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>
                <a:solidFill>
                  <a:schemeClr val="accent2"/>
                </a:solidFill>
              </a:rPr>
              <a:t>Przy braku różnicowania cen, monopolista sprzedaje Q</a:t>
            </a:r>
            <a:r>
              <a:rPr lang="pl-PL" b="1" baseline="-25000" dirty="0">
                <a:solidFill>
                  <a:schemeClr val="accent2"/>
                </a:solidFill>
              </a:rPr>
              <a:t>0</a:t>
            </a:r>
            <a:r>
              <a:rPr lang="pl-PL" b="1" dirty="0">
                <a:solidFill>
                  <a:schemeClr val="accent2"/>
                </a:solidFill>
              </a:rPr>
              <a:t> dóbr.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Nawet przy produkcji Q</a:t>
            </a:r>
            <a:r>
              <a:rPr lang="pl-PL" baseline="-25000" dirty="0"/>
              <a:t>0</a:t>
            </a:r>
            <a:r>
              <a:rPr lang="pl-PL" dirty="0" smtClean="0"/>
              <a:t> są większe przychody przy doskonałym różnicowaniu cen (o obszar ograniczony punktami Bp</a:t>
            </a:r>
            <a:r>
              <a:rPr lang="pl-PL" baseline="-25000" dirty="0"/>
              <a:t>0</a:t>
            </a:r>
            <a:r>
              <a:rPr lang="pl-PL" dirty="0" smtClean="0"/>
              <a:t>E).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823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Monopol a postęp techniczny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51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pl-PL" dirty="0" smtClean="0"/>
              <a:t>	</a:t>
            </a:r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Monopol pełny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(czysty) posiada następujące cechy:</a:t>
            </a:r>
          </a:p>
          <a:p>
            <a:pPr marL="609600" indent="-609600" algn="just" eaLnBrk="1" hangingPunct="1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609600" indent="-609600" algn="just" eaLnBrk="1" hangingPunct="1">
              <a:buFontTx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Na rynku działa jeden producent (sprzedawca) i wielu kupujących. Jeżeli po stronie popytu występuje jeden podmiot, zaś po stronie podaży jest wiele podmiotów, to taką strukturę określa się </a:t>
            </a:r>
            <a:r>
              <a:rPr lang="pl-PL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monopsonem</a:t>
            </a:r>
            <a:r>
              <a:rPr lang="pl-PL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(monopol popytu). </a:t>
            </a:r>
          </a:p>
        </p:txBody>
      </p:sp>
    </p:spTree>
    <p:extLst>
      <p:ext uri="{BB962C8B-B14F-4D97-AF65-F5344CB8AC3E}">
        <p14:creationId xmlns:p14="http://schemas.microsoft.com/office/powerpoint/2010/main" val="97159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W odróżnieniu od gałęzi wolnokonkurencyjnej: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514350" indent="-514350" algn="just">
              <a:buFont typeface="+mj-lt"/>
              <a:buAutoNum type="alphaLcParenR"/>
            </a:pPr>
            <a:r>
              <a:rPr lang="pl-PL" dirty="0" smtClean="0"/>
              <a:t>monopol zmierza do ograniczenia produkcji i podniesienia cen</a:t>
            </a:r>
          </a:p>
          <a:p>
            <a:pPr marL="514350" indent="-514350" algn="just">
              <a:buFont typeface="+mj-lt"/>
              <a:buAutoNum type="alphaLcParenR"/>
            </a:pPr>
            <a:endParaRPr lang="pl-PL" dirty="0"/>
          </a:p>
          <a:p>
            <a:pPr marL="514350" indent="-514350" algn="just">
              <a:buFont typeface="+mj-lt"/>
              <a:buAutoNum type="alphaLcParenR"/>
            </a:pPr>
            <a:r>
              <a:rPr lang="pl-PL" dirty="0" smtClean="0"/>
              <a:t>monopolista osiąga zysk ekonomiczny </a:t>
            </a:r>
            <a:br>
              <a:rPr lang="pl-PL" dirty="0" smtClean="0"/>
            </a:br>
            <a:r>
              <a:rPr lang="pl-PL" dirty="0" smtClean="0"/>
              <a:t>w krótkim okresie i nie musi się obawiać jego zmniejszenia w długim okresie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23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b="1" dirty="0" smtClean="0">
                <a:solidFill>
                  <a:srgbClr val="FF0000"/>
                </a:solidFill>
              </a:rPr>
              <a:t>Joseph </a:t>
            </a:r>
            <a:r>
              <a:rPr lang="pl-PL" sz="2800" b="1" dirty="0" err="1" smtClean="0">
                <a:solidFill>
                  <a:srgbClr val="FF0000"/>
                </a:solidFill>
              </a:rPr>
              <a:t>Schumpeter</a:t>
            </a:r>
            <a:r>
              <a:rPr lang="pl-PL" sz="2800" b="1" dirty="0" smtClean="0">
                <a:solidFill>
                  <a:srgbClr val="FF0000"/>
                </a:solidFill>
              </a:rPr>
              <a:t> </a:t>
            </a:r>
            <a:r>
              <a:rPr lang="pl-PL" sz="2800" dirty="0" smtClean="0"/>
              <a:t>twierdził, że trwałe osiąganie zysków ułatwia prowadzenie prac badawczo-rozwojowych.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Prowadzi to do zdobywania przewagi technologicznej, spadają koszty, firma może obniżać ceny i zwiększać produkcję. 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Czyni to monopole bardziej innowacyjnymi od gałęzi wolnokonkurencyjnych, posiadają one niżej położone krzywe kosztów, spadają ceny i rośnie popyt.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7279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Wywód </a:t>
            </a:r>
            <a:r>
              <a:rPr lang="pl-PL" sz="2800" dirty="0" err="1" smtClean="0"/>
              <a:t>Schupetera</a:t>
            </a:r>
            <a:r>
              <a:rPr lang="pl-PL" sz="2800" dirty="0" smtClean="0"/>
              <a:t> w obecnych uwarunkowaniach nie do końca znajduje uzasadnienie.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Obecnie państwa posiadają </a:t>
            </a:r>
            <a:r>
              <a:rPr lang="pl-PL" sz="2800" b="1" dirty="0" smtClean="0">
                <a:solidFill>
                  <a:srgbClr val="FF0000"/>
                </a:solidFill>
              </a:rPr>
              <a:t>prawa patentowe </a:t>
            </a:r>
            <a:r>
              <a:rPr lang="pl-PL" sz="2800" dirty="0" smtClean="0"/>
              <a:t>co nie sprzyja powstawaniu monopoli długookresowych stwarza warunki do </a:t>
            </a:r>
            <a:r>
              <a:rPr lang="pl-PL" sz="2800" b="1" dirty="0" smtClean="0">
                <a:solidFill>
                  <a:srgbClr val="FF0000"/>
                </a:solidFill>
              </a:rPr>
              <a:t>monopoli przejściowych</a:t>
            </a:r>
            <a:r>
              <a:rPr lang="pl-PL" sz="2800" dirty="0" smtClean="0"/>
              <a:t>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Prawo patentowe zachęca ponadto do podejmowania prac badawczo-rozwojowych nie tylko w warunkach trwałego monopolu.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5773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Dziękuję za uwagę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35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 eaLnBrk="1" hangingPunct="1">
              <a:buClr>
                <a:schemeClr val="tx1"/>
              </a:buClr>
              <a:buFontTx/>
              <a:buAutoNum type="arabicPeriod" startAt="2"/>
            </a:pPr>
            <a:r>
              <a:rPr lang="pl-PL" b="1" dirty="0" smtClean="0">
                <a:solidFill>
                  <a:schemeClr val="accent2"/>
                </a:solidFill>
              </a:rPr>
              <a:t>Monopolista jest dawcą i twórcą ceny</a:t>
            </a:r>
            <a:r>
              <a:rPr lang="pl-PL" dirty="0" smtClean="0"/>
              <a:t>. Funkcja popytu na produkty monopolisty jest jednocześnie funkcją popytu na produkty całej gałęzi. </a:t>
            </a:r>
          </a:p>
          <a:p>
            <a:pPr marL="609600" indent="-609600" algn="just" eaLnBrk="1" hangingPunct="1">
              <a:buClr>
                <a:schemeClr val="tx1"/>
              </a:buClr>
              <a:buFontTx/>
              <a:buAutoNum type="arabicPeriod" startAt="2"/>
            </a:pPr>
            <a:endParaRPr lang="pl-PL" dirty="0" smtClean="0"/>
          </a:p>
          <a:p>
            <a:pPr marL="609600" indent="-609600" algn="just" eaLnBrk="1" hangingPunct="1">
              <a:buClr>
                <a:schemeClr val="tx1"/>
              </a:buClr>
              <a:buFontTx/>
              <a:buAutoNum type="arabicPeriod" startAt="2"/>
            </a:pPr>
            <a:r>
              <a:rPr lang="pl-PL" b="1" dirty="0" smtClean="0">
                <a:solidFill>
                  <a:schemeClr val="accent2"/>
                </a:solidFill>
              </a:rPr>
              <a:t>Produkty</a:t>
            </a:r>
            <a:r>
              <a:rPr lang="pl-PL" dirty="0" smtClean="0"/>
              <a:t> mogą być zarówno </a:t>
            </a:r>
            <a:r>
              <a:rPr lang="pl-PL" b="1" dirty="0" smtClean="0">
                <a:solidFill>
                  <a:schemeClr val="accent2"/>
                </a:solidFill>
              </a:rPr>
              <a:t>jednorodne jak i skomplikowane</a:t>
            </a:r>
            <a:r>
              <a:rPr lang="pl-PL" dirty="0" smtClean="0"/>
              <a:t>. Nie posiadają bliskich substytutów. </a:t>
            </a:r>
          </a:p>
        </p:txBody>
      </p:sp>
    </p:spTree>
    <p:extLst>
      <p:ext uri="{BB962C8B-B14F-4D97-AF65-F5344CB8AC3E}">
        <p14:creationId xmlns:p14="http://schemas.microsoft.com/office/powerpoint/2010/main" val="18571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pl-PL" sz="2800" b="1" dirty="0" smtClean="0">
                <a:solidFill>
                  <a:schemeClr val="accent2"/>
                </a:solidFill>
              </a:rPr>
              <a:t>Uczestnicy rynku posiadają doskonałą informację.</a:t>
            </a:r>
            <a:r>
              <a:rPr lang="pl-PL" sz="2800" dirty="0" smtClean="0"/>
              <a:t> W przypadku monopolu podaży monopolista zna popyt na wytwarzane przez siebie dobro, a w przypadku monopolu popytu ma rozeznanie w zapotrzebowaniu. </a:t>
            </a:r>
          </a:p>
          <a:p>
            <a:pPr marL="609600" indent="-609600" algn="just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endParaRPr lang="pl-PL" sz="2800" dirty="0" smtClean="0"/>
          </a:p>
          <a:p>
            <a:pPr marL="609600" indent="-609600" algn="just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pl-PL" sz="2800" dirty="0" smtClean="0"/>
              <a:t>Występują </a:t>
            </a:r>
            <a:r>
              <a:rPr lang="pl-PL" sz="2800" b="1" dirty="0" smtClean="0">
                <a:solidFill>
                  <a:schemeClr val="accent2"/>
                </a:solidFill>
              </a:rPr>
              <a:t>trudne do pokonania bariery wejścia na rynek. </a:t>
            </a:r>
          </a:p>
          <a:p>
            <a:pPr marL="609600" indent="-609600" algn="just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endParaRPr lang="pl-PL" sz="2800" b="1" dirty="0">
              <a:solidFill>
                <a:schemeClr val="accent2"/>
              </a:solidFill>
            </a:endParaRPr>
          </a:p>
          <a:p>
            <a:pPr marL="609600" indent="-609600" algn="just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4"/>
            </a:pPr>
            <a:r>
              <a:rPr lang="pl-PL" sz="2800" dirty="0" smtClean="0"/>
              <a:t>Funkcja popytu na produkty pojedynczego przedsiębiorstwa jest jednocześnie krzywą popytu na produkty całej gałęzi.</a:t>
            </a:r>
          </a:p>
        </p:txBody>
      </p:sp>
    </p:spTree>
    <p:extLst>
      <p:ext uri="{BB962C8B-B14F-4D97-AF65-F5344CB8AC3E}">
        <p14:creationId xmlns:p14="http://schemas.microsoft.com/office/powerpoint/2010/main" val="314893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b="1" smtClean="0">
                <a:solidFill>
                  <a:schemeClr val="accent2"/>
                </a:solidFill>
              </a:rPr>
              <a:t>Rodzaje barier</a:t>
            </a:r>
            <a:r>
              <a:rPr lang="pl-PL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Tx/>
              <a:buAutoNum type="arabicPeriod"/>
            </a:pPr>
            <a:r>
              <a:rPr lang="pl-PL" smtClean="0"/>
              <a:t>Prawne</a:t>
            </a:r>
          </a:p>
          <a:p>
            <a:pPr marL="609600" indent="-609600" algn="just" eaLnBrk="1" hangingPunct="1">
              <a:lnSpc>
                <a:spcPct val="90000"/>
              </a:lnSpc>
            </a:pPr>
            <a:endParaRPr lang="pl-PL" smtClean="0"/>
          </a:p>
          <a:p>
            <a:pPr marL="609600" indent="-609600" algn="just" eaLnBrk="1" hangingPunct="1">
              <a:lnSpc>
                <a:spcPct val="90000"/>
              </a:lnSpc>
              <a:buFontTx/>
              <a:buAutoNum type="alphaLcParenR"/>
            </a:pPr>
            <a:r>
              <a:rPr lang="pl-PL" smtClean="0"/>
              <a:t>Rząd lub władze lokalne mogą przyznać </a:t>
            </a:r>
            <a:r>
              <a:rPr lang="pl-PL" b="1" smtClean="0">
                <a:solidFill>
                  <a:srgbClr val="FF0000"/>
                </a:solidFill>
              </a:rPr>
              <a:t>wyłączność</a:t>
            </a:r>
            <a:r>
              <a:rPr lang="pl-PL" smtClean="0"/>
              <a:t> jednej firmie na produkcje danego dobra lub świadczenia usługi. Może to wynikać z prowadzenia przez rząd </a:t>
            </a:r>
            <a:r>
              <a:rPr lang="pl-PL" b="1" smtClean="0">
                <a:solidFill>
                  <a:schemeClr val="accent2"/>
                </a:solidFill>
              </a:rPr>
              <a:t>protekcjonistycznej polityki</a:t>
            </a:r>
            <a:r>
              <a:rPr lang="pl-PL" smtClean="0"/>
              <a:t>, polegającej na ochronie krajowego producenta przed napływem towarów </a:t>
            </a:r>
            <a:br>
              <a:rPr lang="pl-PL" smtClean="0"/>
            </a:br>
            <a:r>
              <a:rPr lang="pl-PL" smtClean="0"/>
              <a:t>z zewnątrz.</a:t>
            </a:r>
          </a:p>
        </p:txBody>
      </p:sp>
    </p:spTree>
    <p:extLst>
      <p:ext uri="{BB962C8B-B14F-4D97-AF65-F5344CB8AC3E}">
        <p14:creationId xmlns:p14="http://schemas.microsoft.com/office/powerpoint/2010/main" val="332290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Tx/>
              <a:buAutoNum type="alphaLcParenR" startAt="2"/>
            </a:pPr>
            <a:r>
              <a:rPr lang="pl-PL" smtClean="0"/>
              <a:t>Przedsiębiorstwo może być </a:t>
            </a:r>
            <a:r>
              <a:rPr lang="pl-PL" b="1" smtClean="0">
                <a:solidFill>
                  <a:schemeClr val="accent2"/>
                </a:solidFill>
              </a:rPr>
              <a:t>właścicielem patentu, licencji, znaków towarowych</a:t>
            </a:r>
            <a:r>
              <a:rPr lang="pl-PL" smtClean="0"/>
              <a:t>, dzięki czemu zdobywa dominującą pozycje na rynku.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AutoNum type="alphaLcParenR" startAt="2"/>
            </a:pPr>
            <a:endParaRPr lang="pl-PL" smtClean="0"/>
          </a:p>
          <a:p>
            <a:pPr marL="609600" indent="-609600" algn="just" eaLnBrk="1" hangingPunct="1">
              <a:lnSpc>
                <a:spcPct val="90000"/>
              </a:lnSpc>
              <a:buFontTx/>
              <a:buAutoNum type="arabicPeriod" startAt="2"/>
            </a:pPr>
            <a:r>
              <a:rPr lang="pl-PL" smtClean="0"/>
              <a:t>Przedsiębiorstwo jako jedyne może posiadać </a:t>
            </a:r>
            <a:r>
              <a:rPr lang="pl-PL" b="1" smtClean="0">
                <a:solidFill>
                  <a:schemeClr val="accent2"/>
                </a:solidFill>
              </a:rPr>
              <a:t>dostęp do rzadkich</a:t>
            </a:r>
            <a:r>
              <a:rPr lang="pl-PL" smtClean="0"/>
              <a:t>, występujących w niewielkiej ilości </a:t>
            </a:r>
            <a:r>
              <a:rPr lang="pl-PL" b="1" smtClean="0">
                <a:solidFill>
                  <a:schemeClr val="accent2"/>
                </a:solidFill>
              </a:rPr>
              <a:t>bogactw mineralnych</a:t>
            </a:r>
            <a:r>
              <a:rPr lang="pl-PL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480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Tx/>
              <a:buAutoNum type="arabicPeriod" startAt="3"/>
            </a:pPr>
            <a:r>
              <a:rPr lang="pl-PL" smtClean="0"/>
              <a:t>Ekonomiczne</a:t>
            </a:r>
          </a:p>
          <a:p>
            <a:pPr marL="609600" indent="-609600" algn="just" eaLnBrk="1" hangingPunct="1">
              <a:lnSpc>
                <a:spcPct val="90000"/>
              </a:lnSpc>
            </a:pPr>
            <a:endParaRPr lang="pl-PL" smtClean="0"/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pl-PL" smtClean="0"/>
              <a:t>	W długim okresie koszty przeciętne maleją bardzo znacznie wraz ze wzrostem produkcji i z tego powodu działalność więcej niż jednego przedsiębiorstwa nie jest ekonomicznie uzasadniona. Taki </a:t>
            </a:r>
            <a:r>
              <a:rPr lang="pl-PL" b="1" smtClean="0">
                <a:solidFill>
                  <a:srgbClr val="FF0000"/>
                </a:solidFill>
              </a:rPr>
              <a:t>monopol</a:t>
            </a:r>
            <a:r>
              <a:rPr lang="pl-PL" smtClean="0"/>
              <a:t> nazywany jest </a:t>
            </a:r>
            <a:r>
              <a:rPr lang="pl-PL" b="1" smtClean="0">
                <a:solidFill>
                  <a:srgbClr val="FF0000"/>
                </a:solidFill>
              </a:rPr>
              <a:t>naturalnym</a:t>
            </a:r>
            <a:r>
              <a:rPr lang="pl-PL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3357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1253</Words>
  <Application>Microsoft Office PowerPoint</Application>
  <PresentationFormat>Pokaz na ekranie (4:3)</PresentationFormat>
  <Paragraphs>257</Paragraphs>
  <Slides>43</Slides>
  <Notes>1</Notes>
  <HiddenSlides>0</HiddenSlides>
  <MMClips>0</MMClips>
  <ScaleCrop>false</ScaleCrop>
  <HeadingPairs>
    <vt:vector size="6" baseType="variant"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43</vt:i4>
      </vt:variant>
    </vt:vector>
  </HeadingPairs>
  <TitlesOfParts>
    <vt:vector size="46" baseType="lpstr">
      <vt:lpstr>Motyw pakietu Office</vt:lpstr>
      <vt:lpstr>Projekt domyślny</vt:lpstr>
      <vt:lpstr>Wykres</vt:lpstr>
      <vt:lpstr>Modele konkurencji rynkowej - monopol</vt:lpstr>
      <vt:lpstr>Plan wykładu</vt:lpstr>
      <vt:lpstr>Cechy monopolu</vt:lpstr>
      <vt:lpstr>Prezentacja programu PowerPoint</vt:lpstr>
      <vt:lpstr>Prezentacja programu PowerPoint</vt:lpstr>
      <vt:lpstr>Prezentacja programu PowerPoint</vt:lpstr>
      <vt:lpstr>Rodzaje barier </vt:lpstr>
      <vt:lpstr>Prezentacja programu PowerPoint</vt:lpstr>
      <vt:lpstr>Prezentacja programu PowerPoint</vt:lpstr>
      <vt:lpstr>Utarg całkowity  a utarg krańcowy </vt:lpstr>
      <vt:lpstr>Prezentacja programu PowerPoint</vt:lpstr>
      <vt:lpstr>Popyt a utarg krańcowy</vt:lpstr>
      <vt:lpstr>Prezentacja programu PowerPoint</vt:lpstr>
      <vt:lpstr>Decyzje monopolisty</vt:lpstr>
      <vt:lpstr>Prezentacja programu PowerPoint</vt:lpstr>
      <vt:lpstr>Prezentacja programu PowerPoint</vt:lpstr>
      <vt:lpstr>Prezentacja programu PowerPoint</vt:lpstr>
      <vt:lpstr>Prezentacja programu PowerPoint</vt:lpstr>
      <vt:lpstr>Porównanie gałęzi wolnokonkurencyjnej  z monopolem</vt:lpstr>
      <vt:lpstr>Gałąź wolnokonkurencyjna  a monopol wielozakładowy</vt:lpstr>
      <vt:lpstr>Prezentacja programu PowerPoint</vt:lpstr>
      <vt:lpstr>Prezentacja programu PowerPoint</vt:lpstr>
      <vt:lpstr>Społeczny koszt monopolu</vt:lpstr>
      <vt:lpstr>Prezentacja programu PowerPoint</vt:lpstr>
      <vt:lpstr>Monopol jednozakładowy</vt:lpstr>
      <vt:lpstr>Prezentacja programu PowerPoint</vt:lpstr>
      <vt:lpstr>Brak krzywej podaży  w monopolu</vt:lpstr>
      <vt:lpstr>Prezentacja programu PowerPoint</vt:lpstr>
      <vt:lpstr>Różnicowanie cen  w monopolu</vt:lpstr>
      <vt:lpstr>Prezentacja programu PowerPoint</vt:lpstr>
      <vt:lpstr>Prezentacja programu PowerPoint</vt:lpstr>
      <vt:lpstr>Prezentacja programu PowerPoint</vt:lpstr>
      <vt:lpstr>Przykład</vt:lpstr>
      <vt:lpstr>Prezentacja programu PowerPoint</vt:lpstr>
      <vt:lpstr>Prezentacja programu PowerPoint</vt:lpstr>
      <vt:lpstr>Prezentacja programu PowerPoint</vt:lpstr>
      <vt:lpstr>Doskonałe różnicowanie cen</vt:lpstr>
      <vt:lpstr>Prezentacja programu PowerPoint</vt:lpstr>
      <vt:lpstr>Monopol a postęp techniczny</vt:lpstr>
      <vt:lpstr>Prezentacja programu PowerPoint</vt:lpstr>
      <vt:lpstr>Prezentacja programu PowerPoint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Modele konkurencji rynkowej - monopol</dc:title>
  <dc:creator>Arteusz</dc:creator>
  <cp:lastModifiedBy>Artur Stec</cp:lastModifiedBy>
  <cp:revision>50</cp:revision>
  <dcterms:created xsi:type="dcterms:W3CDTF">2013-01-08T18:12:13Z</dcterms:created>
  <dcterms:modified xsi:type="dcterms:W3CDTF">2016-05-10T07:52:51Z</dcterms:modified>
</cp:coreProperties>
</file>