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5" r:id="rId30"/>
    <p:sldId id="286" r:id="rId31"/>
    <p:sldId id="287" r:id="rId32"/>
    <p:sldId id="288" r:id="rId33"/>
    <p:sldId id="289" r:id="rId34"/>
    <p:sldId id="290" r:id="rId35"/>
    <p:sldId id="291" r:id="rId36"/>
    <p:sldId id="292" r:id="rId37"/>
    <p:sldId id="293" r:id="rId38"/>
    <p:sldId id="294" r:id="rId39"/>
    <p:sldId id="295" r:id="rId40"/>
    <p:sldId id="296" r:id="rId41"/>
    <p:sldId id="297" r:id="rId42"/>
    <p:sldId id="298" r:id="rId43"/>
    <p:sldId id="299" r:id="rId44"/>
    <p:sldId id="300" r:id="rId45"/>
    <p:sldId id="284" r:id="rId46"/>
  </p:sldIdLst>
  <p:sldSz cx="9144000" cy="6858000" type="screen4x3"/>
  <p:notesSz cx="6858000" cy="9144000"/>
  <p:defaultTextStyle>
    <a:defPPr>
      <a:defRPr lang="pl-PL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66" d="100"/>
          <a:sy n="66" d="100"/>
        </p:scale>
        <p:origin x="-1494" y="-1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presProps" Target="presProps.xml"/><Relationship Id="rId50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viewProps" Target="viewProps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3C1695-D62C-4828-99FC-335D2EAFE989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6238056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57DF3C-63F3-481B-831C-FD77E3D29F18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5929378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F3C6E9-6047-4CEA-9F44-6B0FBAF413BD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192072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74C5A5-C32C-439E-B2B4-19D7F73E075F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197029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FBD159-DF55-4033-B0EF-ED1145C8BB55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0954311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F1B205-79FC-4217-BC9E-A03D5BA7AB66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396684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8AF3B0-A555-4E50-B732-60A4B902FB73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7689562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8EF234-2266-44CC-94B9-8E6C55793D6A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3726515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3B19E9-A8A6-4DA5-9FCE-8B3812336287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558633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D0C93A-7251-4AD2-9829-D1BD94765346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6314594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l-PL" noProof="0" smtClean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F20FC7-B144-4B9C-B369-CB65640ADA2D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0746793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 smtClean="0"/>
              <a:t>Kliknij, aby edytować styl wzorca tytułu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 smtClean="0"/>
              <a:t>Kliknij, aby edytować style wzorca tekstu</a:t>
            </a:r>
          </a:p>
          <a:p>
            <a:pPr lvl="1"/>
            <a:r>
              <a:rPr lang="pl-PL" altLang="pl-PL" smtClean="0"/>
              <a:t>Drugi poziom</a:t>
            </a:r>
          </a:p>
          <a:p>
            <a:pPr lvl="2"/>
            <a:r>
              <a:rPr lang="pl-PL" altLang="pl-PL" smtClean="0"/>
              <a:t>Trzeci poziom</a:t>
            </a:r>
          </a:p>
          <a:p>
            <a:pPr lvl="3"/>
            <a:r>
              <a:rPr lang="pl-PL" altLang="pl-PL" smtClean="0"/>
              <a:t>Czwarty poziom</a:t>
            </a:r>
          </a:p>
          <a:p>
            <a:pPr lvl="4"/>
            <a:r>
              <a:rPr lang="pl-PL" altLang="pl-PL" smtClean="0"/>
              <a:t>Piąty poziom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01C2442D-4071-4D3F-9C05-FD27B577ED27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pl-PL" altLang="pl-PL" sz="4000" b="1" smtClean="0">
                <a:solidFill>
                  <a:srgbClr val="FF0000"/>
                </a:solidFill>
              </a:rPr>
              <a:t>Modele konkurencji rynkowej – konkurencja doskonała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762000" indent="-762000" algn="just" eaLnBrk="1" hangingPunct="1">
              <a:buClr>
                <a:schemeClr val="tx1"/>
              </a:buClr>
              <a:buFontTx/>
              <a:buAutoNum type="arabicPeriod" startAt="6"/>
            </a:pPr>
            <a:r>
              <a:rPr lang="pl-PL" altLang="pl-PL" sz="2000" b="1" smtClean="0">
                <a:solidFill>
                  <a:schemeClr val="accent2"/>
                </a:solidFill>
              </a:rPr>
              <a:t>Funkcja popytu na produkty pojedynczego przedsiębiorstwa jest pozioma</a:t>
            </a:r>
            <a:r>
              <a:rPr lang="pl-PL" altLang="pl-PL" sz="2000" smtClean="0"/>
              <a:t> (doskonale elastyczna) </a:t>
            </a:r>
            <a:br>
              <a:rPr lang="pl-PL" altLang="pl-PL" sz="2000" smtClean="0"/>
            </a:br>
            <a:r>
              <a:rPr lang="pl-PL" altLang="pl-PL" sz="2000" smtClean="0"/>
              <a:t>i pokrywa się z funkcją utargu (przychodu) krańcowego </a:t>
            </a:r>
          </a:p>
        </p:txBody>
      </p:sp>
      <p:graphicFrame>
        <p:nvGraphicFramePr>
          <p:cNvPr id="11337" name="Group 73"/>
          <p:cNvGraphicFramePr>
            <a:graphicFrameLocks noGrp="1"/>
          </p:cNvGraphicFramePr>
          <p:nvPr/>
        </p:nvGraphicFramePr>
        <p:xfrm>
          <a:off x="250825" y="1341438"/>
          <a:ext cx="4537075" cy="5303837"/>
        </p:xfrm>
        <a:graphic>
          <a:graphicData uri="http://schemas.openxmlformats.org/drawingml/2006/table">
            <a:tbl>
              <a:tblPr/>
              <a:tblGrid>
                <a:gridCol w="1135063"/>
                <a:gridCol w="1133475"/>
                <a:gridCol w="1135062"/>
                <a:gridCol w="1133475"/>
              </a:tblGrid>
              <a:tr h="94493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Wielkość produkcji (Q)</a:t>
                      </a: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Cena (P)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Utarg (przychód) całkowity (TR=P*Q)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Utarg (przychód) krańcowy (MR)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6264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pl-PL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pl-PL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6264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20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20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20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6264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</a:t>
                      </a: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20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40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20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6264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</a:t>
                      </a: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20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60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20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6264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</a:t>
                      </a: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20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80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20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6264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</a:t>
                      </a: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20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100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20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6264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6</a:t>
                      </a: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20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120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20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6264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7</a:t>
                      </a: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20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140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20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6264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8</a:t>
                      </a: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20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160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20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6264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9</a:t>
                      </a: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20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180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20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6264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10</a:t>
                      </a: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20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200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20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1334" name="Line 74"/>
          <p:cNvSpPr>
            <a:spLocks noChangeShapeType="1"/>
          </p:cNvSpPr>
          <p:nvPr/>
        </p:nvSpPr>
        <p:spPr bwMode="auto">
          <a:xfrm flipV="1">
            <a:off x="5651500" y="2852738"/>
            <a:ext cx="0" cy="28813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l-PL"/>
          </a:p>
        </p:txBody>
      </p:sp>
      <p:sp>
        <p:nvSpPr>
          <p:cNvPr id="11335" name="Line 75"/>
          <p:cNvSpPr>
            <a:spLocks noChangeShapeType="1"/>
          </p:cNvSpPr>
          <p:nvPr/>
        </p:nvSpPr>
        <p:spPr bwMode="auto">
          <a:xfrm>
            <a:off x="5651500" y="5734050"/>
            <a:ext cx="25923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l-PL"/>
          </a:p>
        </p:txBody>
      </p:sp>
      <p:sp>
        <p:nvSpPr>
          <p:cNvPr id="11336" name="Line 76"/>
          <p:cNvSpPr>
            <a:spLocks noChangeShapeType="1"/>
          </p:cNvSpPr>
          <p:nvPr/>
        </p:nvSpPr>
        <p:spPr bwMode="auto">
          <a:xfrm>
            <a:off x="5867400" y="4149725"/>
            <a:ext cx="223361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l-PL"/>
          </a:p>
        </p:txBody>
      </p:sp>
      <p:sp>
        <p:nvSpPr>
          <p:cNvPr id="2" name="Line 77"/>
          <p:cNvSpPr>
            <a:spLocks noChangeShapeType="1"/>
          </p:cNvSpPr>
          <p:nvPr/>
        </p:nvSpPr>
        <p:spPr bwMode="auto">
          <a:xfrm flipH="1">
            <a:off x="5580063" y="4149725"/>
            <a:ext cx="7143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l-PL"/>
          </a:p>
        </p:txBody>
      </p:sp>
      <p:sp>
        <p:nvSpPr>
          <p:cNvPr id="11338" name="Text Box 78"/>
          <p:cNvSpPr txBox="1">
            <a:spLocks noChangeArrowheads="1"/>
          </p:cNvSpPr>
          <p:nvPr/>
        </p:nvSpPr>
        <p:spPr bwMode="auto">
          <a:xfrm>
            <a:off x="7019925" y="5949950"/>
            <a:ext cx="1800225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pl-PL" altLang="pl-PL" sz="1200"/>
              <a:t>ilość dobra (Q)</a:t>
            </a:r>
          </a:p>
        </p:txBody>
      </p:sp>
      <p:sp>
        <p:nvSpPr>
          <p:cNvPr id="11339" name="Text Box 79"/>
          <p:cNvSpPr txBox="1">
            <a:spLocks noChangeArrowheads="1"/>
          </p:cNvSpPr>
          <p:nvPr/>
        </p:nvSpPr>
        <p:spPr bwMode="auto">
          <a:xfrm>
            <a:off x="5219700" y="4005263"/>
            <a:ext cx="360363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pl-PL" altLang="pl-PL" sz="1200"/>
              <a:t>20</a:t>
            </a:r>
          </a:p>
        </p:txBody>
      </p:sp>
      <p:sp>
        <p:nvSpPr>
          <p:cNvPr id="11340" name="Text Box 80"/>
          <p:cNvSpPr txBox="1">
            <a:spLocks noChangeArrowheads="1"/>
          </p:cNvSpPr>
          <p:nvPr/>
        </p:nvSpPr>
        <p:spPr bwMode="auto">
          <a:xfrm rot="-5400000">
            <a:off x="3593306" y="4047332"/>
            <a:ext cx="3095625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pl-PL" altLang="pl-PL" sz="1200"/>
              <a:t>cena (P) i utarg (przychód) krańcowy (MR)</a:t>
            </a:r>
          </a:p>
        </p:txBody>
      </p:sp>
      <p:sp>
        <p:nvSpPr>
          <p:cNvPr id="11341" name="Text Box 81"/>
          <p:cNvSpPr txBox="1">
            <a:spLocks noChangeArrowheads="1"/>
          </p:cNvSpPr>
          <p:nvPr/>
        </p:nvSpPr>
        <p:spPr bwMode="auto">
          <a:xfrm>
            <a:off x="7380288" y="3716338"/>
            <a:ext cx="865187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pl-PL" altLang="pl-PL" sz="1200"/>
              <a:t>D = MR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250825" y="2420938"/>
            <a:ext cx="8229600" cy="1143000"/>
          </a:xfrm>
        </p:spPr>
        <p:txBody>
          <a:bodyPr/>
          <a:lstStyle/>
          <a:p>
            <a:pPr eaLnBrk="1" hangingPunct="1"/>
            <a:r>
              <a:rPr lang="pl-PL" altLang="pl-PL" sz="4000" b="1" smtClean="0">
                <a:solidFill>
                  <a:srgbClr val="FF0000"/>
                </a:solidFill>
              </a:rPr>
              <a:t>Decyzje przedsiębiorstwa </a:t>
            </a:r>
            <a:br>
              <a:rPr lang="pl-PL" altLang="pl-PL" sz="4000" b="1" smtClean="0">
                <a:solidFill>
                  <a:srgbClr val="FF0000"/>
                </a:solidFill>
              </a:rPr>
            </a:br>
            <a:r>
              <a:rPr lang="pl-PL" altLang="pl-PL" sz="4000" b="1" smtClean="0">
                <a:solidFill>
                  <a:srgbClr val="FF0000"/>
                </a:solidFill>
              </a:rPr>
              <a:t>w krótkim okresie</a:t>
            </a:r>
            <a:r>
              <a:rPr lang="pl-PL" altLang="pl-PL" sz="4000" smtClean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l-PL" altLang="pl-PL" sz="3200" b="1" smtClean="0">
                <a:solidFill>
                  <a:schemeClr val="accent2"/>
                </a:solidFill>
              </a:rPr>
              <a:t>Optimum ekonomiczne i opłacalność produkcji w krótkim okresie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003800" y="1557338"/>
            <a:ext cx="3694113" cy="489585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pl-PL" altLang="pl-PL" sz="2400" smtClean="0"/>
              <a:t>	W warunkach konkurencji doskonałej cenę narzuca rynek. Przy cenie p</a:t>
            </a:r>
            <a:r>
              <a:rPr lang="pl-PL" altLang="pl-PL" sz="2400" baseline="-25000" smtClean="0"/>
              <a:t>0</a:t>
            </a:r>
            <a:r>
              <a:rPr lang="pl-PL" altLang="pl-PL" sz="2400" smtClean="0"/>
              <a:t> funkcja utargu krańcowego przebiega w pozycji MR</a:t>
            </a:r>
            <a:r>
              <a:rPr lang="pl-PL" altLang="pl-PL" sz="2400" baseline="-25000" smtClean="0"/>
              <a:t>0</a:t>
            </a:r>
            <a:r>
              <a:rPr lang="pl-PL" altLang="pl-PL" sz="2400" smtClean="0"/>
              <a:t>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pl-PL" altLang="pl-PL" sz="2400" smtClean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pl-PL" altLang="pl-PL" sz="2400" smtClean="0"/>
              <a:t>	Przecina się ona </a:t>
            </a:r>
            <a:br>
              <a:rPr lang="pl-PL" altLang="pl-PL" sz="2400" smtClean="0"/>
            </a:br>
            <a:r>
              <a:rPr lang="pl-PL" altLang="pl-PL" sz="2400" smtClean="0"/>
              <a:t>w punkcie E</a:t>
            </a:r>
            <a:r>
              <a:rPr lang="pl-PL" altLang="pl-PL" sz="2400" baseline="-25000" smtClean="0"/>
              <a:t>0</a:t>
            </a:r>
            <a:r>
              <a:rPr lang="pl-PL" altLang="pl-PL" sz="2400" smtClean="0"/>
              <a:t> z funkcją kosztu krańcowego SMC</a:t>
            </a:r>
            <a:r>
              <a:rPr lang="pl-PL" altLang="pl-PL" sz="2400" baseline="-25000" smtClean="0"/>
              <a:t>0</a:t>
            </a:r>
            <a:r>
              <a:rPr lang="pl-PL" altLang="pl-PL" sz="2400" smtClean="0"/>
              <a:t>, wyznaczając dla produkcji Q</a:t>
            </a:r>
            <a:r>
              <a:rPr lang="pl-PL" altLang="pl-PL" sz="2400" baseline="-25000" smtClean="0"/>
              <a:t>0</a:t>
            </a:r>
            <a:r>
              <a:rPr lang="pl-PL" altLang="pl-PL" sz="2400" smtClean="0"/>
              <a:t> </a:t>
            </a:r>
            <a:r>
              <a:rPr lang="pl-PL" altLang="pl-PL" sz="2400" b="1" smtClean="0">
                <a:solidFill>
                  <a:schemeClr val="accent2"/>
                </a:solidFill>
              </a:rPr>
              <a:t>optimum ekonomiczne</a:t>
            </a:r>
            <a:r>
              <a:rPr lang="pl-PL" altLang="pl-PL" sz="2400" smtClean="0"/>
              <a:t>. </a:t>
            </a:r>
          </a:p>
        </p:txBody>
      </p:sp>
      <p:sp>
        <p:nvSpPr>
          <p:cNvPr id="13316" name="Line 4"/>
          <p:cNvSpPr>
            <a:spLocks noChangeShapeType="1"/>
          </p:cNvSpPr>
          <p:nvPr/>
        </p:nvSpPr>
        <p:spPr bwMode="auto">
          <a:xfrm flipV="1">
            <a:off x="1476375" y="2781300"/>
            <a:ext cx="0" cy="27352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l-PL"/>
          </a:p>
        </p:txBody>
      </p:sp>
      <p:sp>
        <p:nvSpPr>
          <p:cNvPr id="13317" name="Line 5"/>
          <p:cNvSpPr>
            <a:spLocks noChangeShapeType="1"/>
          </p:cNvSpPr>
          <p:nvPr/>
        </p:nvSpPr>
        <p:spPr bwMode="auto">
          <a:xfrm>
            <a:off x="1476375" y="5516563"/>
            <a:ext cx="28797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l-PL"/>
          </a:p>
        </p:txBody>
      </p:sp>
      <p:sp>
        <p:nvSpPr>
          <p:cNvPr id="13318" name="Freeform 7"/>
          <p:cNvSpPr>
            <a:spLocks/>
          </p:cNvSpPr>
          <p:nvPr/>
        </p:nvSpPr>
        <p:spPr bwMode="auto">
          <a:xfrm>
            <a:off x="1835150" y="3644900"/>
            <a:ext cx="2305050" cy="1835150"/>
          </a:xfrm>
          <a:custGeom>
            <a:avLst/>
            <a:gdLst>
              <a:gd name="T0" fmla="*/ 0 w 1452"/>
              <a:gd name="T1" fmla="*/ 2147483647 h 1156"/>
              <a:gd name="T2" fmla="*/ 2147483647 w 1452"/>
              <a:gd name="T3" fmla="*/ 2147483647 h 1156"/>
              <a:gd name="T4" fmla="*/ 2147483647 w 1452"/>
              <a:gd name="T5" fmla="*/ 0 h 1156"/>
              <a:gd name="T6" fmla="*/ 0 60000 65536"/>
              <a:gd name="T7" fmla="*/ 0 60000 65536"/>
              <a:gd name="T8" fmla="*/ 0 60000 65536"/>
              <a:gd name="T9" fmla="*/ 0 w 1452"/>
              <a:gd name="T10" fmla="*/ 0 h 1156"/>
              <a:gd name="T11" fmla="*/ 1452 w 1452"/>
              <a:gd name="T12" fmla="*/ 1156 h 115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452" h="1156">
                <a:moveTo>
                  <a:pt x="0" y="680"/>
                </a:moveTo>
                <a:cubicBezTo>
                  <a:pt x="15" y="918"/>
                  <a:pt x="31" y="1156"/>
                  <a:pt x="273" y="1043"/>
                </a:cubicBezTo>
                <a:cubicBezTo>
                  <a:pt x="515" y="930"/>
                  <a:pt x="983" y="465"/>
                  <a:pt x="1452" y="0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pl-PL"/>
          </a:p>
        </p:txBody>
      </p:sp>
      <p:sp>
        <p:nvSpPr>
          <p:cNvPr id="13319" name="Freeform 9"/>
          <p:cNvSpPr>
            <a:spLocks/>
          </p:cNvSpPr>
          <p:nvPr/>
        </p:nvSpPr>
        <p:spPr bwMode="auto">
          <a:xfrm>
            <a:off x="1835150" y="3644900"/>
            <a:ext cx="2736850" cy="876300"/>
          </a:xfrm>
          <a:custGeom>
            <a:avLst/>
            <a:gdLst>
              <a:gd name="T0" fmla="*/ 0 w 1724"/>
              <a:gd name="T1" fmla="*/ 2147483647 h 552"/>
              <a:gd name="T2" fmla="*/ 2147483647 w 1724"/>
              <a:gd name="T3" fmla="*/ 2147483647 h 552"/>
              <a:gd name="T4" fmla="*/ 2147483647 w 1724"/>
              <a:gd name="T5" fmla="*/ 0 h 552"/>
              <a:gd name="T6" fmla="*/ 0 60000 65536"/>
              <a:gd name="T7" fmla="*/ 0 60000 65536"/>
              <a:gd name="T8" fmla="*/ 0 60000 65536"/>
              <a:gd name="T9" fmla="*/ 0 w 1724"/>
              <a:gd name="T10" fmla="*/ 0 h 552"/>
              <a:gd name="T11" fmla="*/ 1724 w 1724"/>
              <a:gd name="T12" fmla="*/ 552 h 552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724" h="552">
                <a:moveTo>
                  <a:pt x="0" y="45"/>
                </a:moveTo>
                <a:cubicBezTo>
                  <a:pt x="310" y="298"/>
                  <a:pt x="620" y="552"/>
                  <a:pt x="907" y="544"/>
                </a:cubicBezTo>
                <a:cubicBezTo>
                  <a:pt x="1194" y="536"/>
                  <a:pt x="1588" y="91"/>
                  <a:pt x="1724" y="0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pl-PL"/>
          </a:p>
        </p:txBody>
      </p:sp>
      <p:sp>
        <p:nvSpPr>
          <p:cNvPr id="13320" name="Freeform 10"/>
          <p:cNvSpPr>
            <a:spLocks/>
          </p:cNvSpPr>
          <p:nvPr/>
        </p:nvSpPr>
        <p:spPr bwMode="auto">
          <a:xfrm>
            <a:off x="1835150" y="3716338"/>
            <a:ext cx="2808288" cy="1189037"/>
          </a:xfrm>
          <a:custGeom>
            <a:avLst/>
            <a:gdLst>
              <a:gd name="T0" fmla="*/ 0 w 1769"/>
              <a:gd name="T1" fmla="*/ 2147483647 h 749"/>
              <a:gd name="T2" fmla="*/ 2147483647 w 1769"/>
              <a:gd name="T3" fmla="*/ 2147483647 h 749"/>
              <a:gd name="T4" fmla="*/ 2147483647 w 1769"/>
              <a:gd name="T5" fmla="*/ 0 h 749"/>
              <a:gd name="T6" fmla="*/ 0 60000 65536"/>
              <a:gd name="T7" fmla="*/ 0 60000 65536"/>
              <a:gd name="T8" fmla="*/ 0 60000 65536"/>
              <a:gd name="T9" fmla="*/ 0 w 1769"/>
              <a:gd name="T10" fmla="*/ 0 h 749"/>
              <a:gd name="T11" fmla="*/ 1769 w 1769"/>
              <a:gd name="T12" fmla="*/ 749 h 749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769" h="749">
                <a:moveTo>
                  <a:pt x="0" y="409"/>
                </a:moveTo>
                <a:cubicBezTo>
                  <a:pt x="238" y="579"/>
                  <a:pt x="476" y="749"/>
                  <a:pt x="771" y="681"/>
                </a:cubicBezTo>
                <a:cubicBezTo>
                  <a:pt x="1066" y="613"/>
                  <a:pt x="1603" y="113"/>
                  <a:pt x="1769" y="0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pl-PL"/>
          </a:p>
        </p:txBody>
      </p:sp>
      <p:sp>
        <p:nvSpPr>
          <p:cNvPr id="13321" name="Line 11"/>
          <p:cNvSpPr>
            <a:spLocks noChangeShapeType="1"/>
          </p:cNvSpPr>
          <p:nvPr/>
        </p:nvSpPr>
        <p:spPr bwMode="auto">
          <a:xfrm>
            <a:off x="1476375" y="3933825"/>
            <a:ext cx="2951163" cy="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l-PL"/>
          </a:p>
        </p:txBody>
      </p:sp>
      <p:sp>
        <p:nvSpPr>
          <p:cNvPr id="13322" name="Line 12"/>
          <p:cNvSpPr>
            <a:spLocks noChangeShapeType="1"/>
          </p:cNvSpPr>
          <p:nvPr/>
        </p:nvSpPr>
        <p:spPr bwMode="auto">
          <a:xfrm>
            <a:off x="3851275" y="3933825"/>
            <a:ext cx="0" cy="1582738"/>
          </a:xfrm>
          <a:prstGeom prst="line">
            <a:avLst/>
          </a:prstGeom>
          <a:noFill/>
          <a:ln w="9525">
            <a:solidFill>
              <a:schemeClr val="tx1"/>
            </a:solidFill>
            <a:prstDash val="dash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l-PL"/>
          </a:p>
        </p:txBody>
      </p:sp>
      <p:sp>
        <p:nvSpPr>
          <p:cNvPr id="13323" name="Line 13"/>
          <p:cNvSpPr>
            <a:spLocks noChangeShapeType="1"/>
          </p:cNvSpPr>
          <p:nvPr/>
        </p:nvSpPr>
        <p:spPr bwMode="auto">
          <a:xfrm flipH="1">
            <a:off x="1476375" y="4221163"/>
            <a:ext cx="23749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l-PL"/>
          </a:p>
        </p:txBody>
      </p:sp>
      <p:sp>
        <p:nvSpPr>
          <p:cNvPr id="13324" name="Oval 14"/>
          <p:cNvSpPr>
            <a:spLocks noChangeArrowheads="1"/>
          </p:cNvSpPr>
          <p:nvPr/>
        </p:nvSpPr>
        <p:spPr bwMode="auto">
          <a:xfrm>
            <a:off x="3779838" y="3860800"/>
            <a:ext cx="144462" cy="144463"/>
          </a:xfrm>
          <a:prstGeom prst="ellipse">
            <a:avLst/>
          </a:prstGeom>
          <a:solidFill>
            <a:srgbClr val="00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pl-PL" altLang="pl-PL" sz="800"/>
              <a:t>E</a:t>
            </a:r>
            <a:r>
              <a:rPr lang="pl-PL" altLang="pl-PL" sz="800" baseline="-25000"/>
              <a:t>0</a:t>
            </a:r>
          </a:p>
        </p:txBody>
      </p:sp>
      <p:sp>
        <p:nvSpPr>
          <p:cNvPr id="13325" name="Oval 15"/>
          <p:cNvSpPr>
            <a:spLocks noChangeArrowheads="1"/>
          </p:cNvSpPr>
          <p:nvPr/>
        </p:nvSpPr>
        <p:spPr bwMode="auto">
          <a:xfrm>
            <a:off x="3779838" y="4149725"/>
            <a:ext cx="142875" cy="144463"/>
          </a:xfrm>
          <a:prstGeom prst="ellipse">
            <a:avLst/>
          </a:prstGeom>
          <a:solidFill>
            <a:srgbClr val="00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pl-PL" altLang="pl-PL" sz="800"/>
              <a:t>A</a:t>
            </a:r>
          </a:p>
        </p:txBody>
      </p:sp>
      <p:sp>
        <p:nvSpPr>
          <p:cNvPr id="13326" name="Text Box 16"/>
          <p:cNvSpPr txBox="1">
            <a:spLocks noChangeArrowheads="1"/>
          </p:cNvSpPr>
          <p:nvPr/>
        </p:nvSpPr>
        <p:spPr bwMode="auto">
          <a:xfrm>
            <a:off x="1187450" y="3789363"/>
            <a:ext cx="358775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pl-PL" altLang="pl-PL" sz="1200"/>
              <a:t>p</a:t>
            </a:r>
            <a:r>
              <a:rPr lang="pl-PL" altLang="pl-PL" sz="1200" baseline="-25000"/>
              <a:t>0</a:t>
            </a:r>
          </a:p>
        </p:txBody>
      </p:sp>
      <p:sp>
        <p:nvSpPr>
          <p:cNvPr id="13327" name="Text Box 17"/>
          <p:cNvSpPr txBox="1">
            <a:spLocks noChangeArrowheads="1"/>
          </p:cNvSpPr>
          <p:nvPr/>
        </p:nvSpPr>
        <p:spPr bwMode="auto">
          <a:xfrm>
            <a:off x="900113" y="4076700"/>
            <a:ext cx="6477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pl-PL" altLang="pl-PL" sz="1200"/>
              <a:t>SATC</a:t>
            </a:r>
            <a:r>
              <a:rPr lang="pl-PL" altLang="pl-PL" sz="1200" baseline="-25000"/>
              <a:t>0</a:t>
            </a:r>
          </a:p>
        </p:txBody>
      </p:sp>
      <p:sp>
        <p:nvSpPr>
          <p:cNvPr id="13328" name="Text Box 18"/>
          <p:cNvSpPr txBox="1">
            <a:spLocks noChangeArrowheads="1"/>
          </p:cNvSpPr>
          <p:nvPr/>
        </p:nvSpPr>
        <p:spPr bwMode="auto">
          <a:xfrm>
            <a:off x="1258888" y="5445125"/>
            <a:ext cx="288925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pl-PL" altLang="pl-PL" sz="1200"/>
              <a:t>0</a:t>
            </a:r>
          </a:p>
        </p:txBody>
      </p:sp>
      <p:sp>
        <p:nvSpPr>
          <p:cNvPr id="13329" name="Text Box 19"/>
          <p:cNvSpPr txBox="1">
            <a:spLocks noChangeArrowheads="1"/>
          </p:cNvSpPr>
          <p:nvPr/>
        </p:nvSpPr>
        <p:spPr bwMode="auto">
          <a:xfrm rot="-5400000">
            <a:off x="-815975" y="3919538"/>
            <a:ext cx="2592387" cy="458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pl-PL" altLang="pl-PL" sz="800"/>
              <a:t>Popyt, utarg krańcowy, krótkookresowy koszt krańcowy, krótkookresowy przeciętny koszt całkowity, krótkookresowy przeciętny koszt zmienny `</a:t>
            </a:r>
          </a:p>
        </p:txBody>
      </p:sp>
      <p:sp>
        <p:nvSpPr>
          <p:cNvPr id="13330" name="Text Box 20"/>
          <p:cNvSpPr txBox="1">
            <a:spLocks noChangeArrowheads="1"/>
          </p:cNvSpPr>
          <p:nvPr/>
        </p:nvSpPr>
        <p:spPr bwMode="auto">
          <a:xfrm>
            <a:off x="3276600" y="5876925"/>
            <a:ext cx="1800225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pl-PL" altLang="pl-PL" sz="800"/>
              <a:t>wielkość produkcji</a:t>
            </a:r>
          </a:p>
        </p:txBody>
      </p:sp>
      <p:sp>
        <p:nvSpPr>
          <p:cNvPr id="13331" name="Text Box 21"/>
          <p:cNvSpPr txBox="1">
            <a:spLocks noChangeArrowheads="1"/>
          </p:cNvSpPr>
          <p:nvPr/>
        </p:nvSpPr>
        <p:spPr bwMode="auto">
          <a:xfrm>
            <a:off x="3708400" y="5516563"/>
            <a:ext cx="576263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pl-PL" altLang="pl-PL" sz="1200"/>
              <a:t>Q</a:t>
            </a:r>
            <a:r>
              <a:rPr lang="pl-PL" altLang="pl-PL" sz="1200" baseline="-25000"/>
              <a:t>0</a:t>
            </a:r>
          </a:p>
        </p:txBody>
      </p:sp>
      <p:sp>
        <p:nvSpPr>
          <p:cNvPr id="13332" name="Text Box 27"/>
          <p:cNvSpPr txBox="1">
            <a:spLocks noChangeArrowheads="1"/>
          </p:cNvSpPr>
          <p:nvPr/>
        </p:nvSpPr>
        <p:spPr bwMode="auto">
          <a:xfrm>
            <a:off x="2916238" y="3573463"/>
            <a:ext cx="790575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pl-PL" altLang="pl-PL" sz="1200"/>
              <a:t>D</a:t>
            </a:r>
            <a:r>
              <a:rPr lang="pl-PL" altLang="pl-PL" sz="1200" baseline="-25000"/>
              <a:t>0</a:t>
            </a:r>
            <a:r>
              <a:rPr lang="pl-PL" altLang="pl-PL" sz="1200"/>
              <a:t>=MR</a:t>
            </a:r>
            <a:r>
              <a:rPr lang="pl-PL" altLang="pl-PL" sz="1200" baseline="-25000"/>
              <a:t>0</a:t>
            </a:r>
          </a:p>
        </p:txBody>
      </p:sp>
      <p:sp>
        <p:nvSpPr>
          <p:cNvPr id="13333" name="Text Box 30"/>
          <p:cNvSpPr txBox="1">
            <a:spLocks noChangeArrowheads="1"/>
          </p:cNvSpPr>
          <p:nvPr/>
        </p:nvSpPr>
        <p:spPr bwMode="auto">
          <a:xfrm>
            <a:off x="3708400" y="3357563"/>
            <a:ext cx="647700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pl-PL" altLang="pl-PL" sz="1200"/>
              <a:t>SMC</a:t>
            </a:r>
          </a:p>
        </p:txBody>
      </p:sp>
      <p:sp>
        <p:nvSpPr>
          <p:cNvPr id="13334" name="Text Box 31"/>
          <p:cNvSpPr txBox="1">
            <a:spLocks noChangeArrowheads="1"/>
          </p:cNvSpPr>
          <p:nvPr/>
        </p:nvSpPr>
        <p:spPr bwMode="auto">
          <a:xfrm>
            <a:off x="4284663" y="3357563"/>
            <a:ext cx="792162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pl-PL" altLang="pl-PL" sz="1200"/>
              <a:t>SATC</a:t>
            </a:r>
          </a:p>
        </p:txBody>
      </p:sp>
      <p:sp>
        <p:nvSpPr>
          <p:cNvPr id="13335" name="Text Box 32"/>
          <p:cNvSpPr txBox="1">
            <a:spLocks noChangeArrowheads="1"/>
          </p:cNvSpPr>
          <p:nvPr/>
        </p:nvSpPr>
        <p:spPr bwMode="auto">
          <a:xfrm>
            <a:off x="4500563" y="3716338"/>
            <a:ext cx="1223962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pl-PL" altLang="pl-PL" sz="1200"/>
              <a:t>SAVC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476250"/>
            <a:ext cx="8229600" cy="5649913"/>
          </a:xfrm>
        </p:spPr>
        <p:txBody>
          <a:bodyPr/>
          <a:lstStyle/>
          <a:p>
            <a:pPr algn="just" eaLnBrk="1" hangingPunct="1">
              <a:buFontTx/>
              <a:buNone/>
            </a:pPr>
            <a:r>
              <a:rPr lang="pl-PL" altLang="pl-PL" sz="2800" smtClean="0"/>
              <a:t>	Dla wielkości produkcji Q</a:t>
            </a:r>
            <a:r>
              <a:rPr lang="pl-PL" altLang="pl-PL" sz="2800" baseline="-25000" smtClean="0"/>
              <a:t>0</a:t>
            </a:r>
            <a:r>
              <a:rPr lang="pl-PL" altLang="pl-PL" sz="2800" smtClean="0"/>
              <a:t> koszt przeciętny wynosi SATC</a:t>
            </a:r>
            <a:r>
              <a:rPr lang="pl-PL" altLang="pl-PL" sz="2800" baseline="-25000" smtClean="0"/>
              <a:t>0</a:t>
            </a:r>
            <a:r>
              <a:rPr lang="pl-PL" altLang="pl-PL" sz="2800" smtClean="0"/>
              <a:t> i jest niższy od ceny p</a:t>
            </a:r>
            <a:r>
              <a:rPr lang="pl-PL" altLang="pl-PL" sz="2800" baseline="-25000" smtClean="0"/>
              <a:t>0</a:t>
            </a:r>
            <a:r>
              <a:rPr lang="pl-PL" altLang="pl-PL" sz="2800" smtClean="0"/>
              <a:t>. Przedsiębiorstwo osiąga na jednostce produktu </a:t>
            </a:r>
            <a:r>
              <a:rPr lang="pl-PL" altLang="pl-PL" sz="2800" b="1" smtClean="0">
                <a:solidFill>
                  <a:schemeClr val="accent2"/>
                </a:solidFill>
              </a:rPr>
              <a:t>zysk ponadnormalny</a:t>
            </a:r>
            <a:r>
              <a:rPr lang="pl-PL" altLang="pl-PL" sz="2800" smtClean="0"/>
              <a:t> (p</a:t>
            </a:r>
            <a:r>
              <a:rPr lang="pl-PL" altLang="pl-PL" sz="2800" baseline="-25000" smtClean="0"/>
              <a:t>0</a:t>
            </a:r>
            <a:r>
              <a:rPr lang="pl-PL" altLang="pl-PL" sz="2800" smtClean="0"/>
              <a:t>-SATC</a:t>
            </a:r>
            <a:r>
              <a:rPr lang="pl-PL" altLang="pl-PL" sz="2800" baseline="-25000" smtClean="0"/>
              <a:t>0</a:t>
            </a:r>
            <a:r>
              <a:rPr lang="pl-PL" altLang="pl-PL" sz="2800" smtClean="0"/>
              <a:t>) i produkcje kontynuuje. </a:t>
            </a:r>
          </a:p>
          <a:p>
            <a:pPr algn="just" eaLnBrk="1" hangingPunct="1">
              <a:buFontTx/>
              <a:buNone/>
            </a:pPr>
            <a:endParaRPr lang="pl-PL" altLang="pl-PL" sz="2800" smtClean="0"/>
          </a:p>
          <a:p>
            <a:pPr algn="just" eaLnBrk="1" hangingPunct="1">
              <a:buFontTx/>
              <a:buNone/>
            </a:pPr>
            <a:r>
              <a:rPr lang="pl-PL" altLang="pl-PL" sz="2800" smtClean="0"/>
              <a:t>	</a:t>
            </a:r>
            <a:r>
              <a:rPr lang="pl-PL" altLang="pl-PL" sz="2800" b="1" smtClean="0">
                <a:solidFill>
                  <a:schemeClr val="accent2"/>
                </a:solidFill>
              </a:rPr>
              <a:t>Koszt całkowity</a:t>
            </a:r>
            <a:r>
              <a:rPr lang="pl-PL" altLang="pl-PL" sz="2800" smtClean="0"/>
              <a:t> jest równy polu prostokąta </a:t>
            </a:r>
            <a:br>
              <a:rPr lang="pl-PL" altLang="pl-PL" sz="2800" smtClean="0"/>
            </a:br>
            <a:r>
              <a:rPr lang="pl-PL" altLang="pl-PL" sz="2800" smtClean="0"/>
              <a:t>o wierzchołkach 0SATC</a:t>
            </a:r>
            <a:r>
              <a:rPr lang="pl-PL" altLang="pl-PL" sz="2800" baseline="-25000" smtClean="0"/>
              <a:t>0</a:t>
            </a:r>
            <a:r>
              <a:rPr lang="pl-PL" altLang="pl-PL" sz="2800" smtClean="0"/>
              <a:t>AQ</a:t>
            </a:r>
            <a:r>
              <a:rPr lang="pl-PL" altLang="pl-PL" sz="2800" baseline="-25000" smtClean="0"/>
              <a:t>0</a:t>
            </a:r>
            <a:r>
              <a:rPr lang="pl-PL" altLang="pl-PL" sz="2800" smtClean="0"/>
              <a:t>.</a:t>
            </a:r>
          </a:p>
          <a:p>
            <a:pPr algn="just" eaLnBrk="1" hangingPunct="1">
              <a:buFontTx/>
              <a:buNone/>
            </a:pPr>
            <a:r>
              <a:rPr lang="pl-PL" altLang="pl-PL" sz="2800" smtClean="0"/>
              <a:t>	</a:t>
            </a:r>
            <a:r>
              <a:rPr lang="pl-PL" altLang="pl-PL" sz="2800" b="1" smtClean="0">
                <a:solidFill>
                  <a:schemeClr val="accent2"/>
                </a:solidFill>
              </a:rPr>
              <a:t>Utarg całkowity</a:t>
            </a:r>
            <a:r>
              <a:rPr lang="pl-PL" altLang="pl-PL" sz="2800" smtClean="0"/>
              <a:t> jest równy polu prostokąta </a:t>
            </a:r>
            <a:br>
              <a:rPr lang="pl-PL" altLang="pl-PL" sz="2800" smtClean="0"/>
            </a:br>
            <a:r>
              <a:rPr lang="pl-PL" altLang="pl-PL" sz="2800" smtClean="0"/>
              <a:t>o wierzchołkach 0p</a:t>
            </a:r>
            <a:r>
              <a:rPr lang="pl-PL" altLang="pl-PL" sz="2800" baseline="-25000" smtClean="0"/>
              <a:t>0</a:t>
            </a:r>
            <a:r>
              <a:rPr lang="pl-PL" altLang="pl-PL" sz="2800" smtClean="0"/>
              <a:t>E</a:t>
            </a:r>
            <a:r>
              <a:rPr lang="pl-PL" altLang="pl-PL" sz="2800" baseline="-25000" smtClean="0"/>
              <a:t>0</a:t>
            </a:r>
            <a:r>
              <a:rPr lang="pl-PL" altLang="pl-PL" sz="2800" smtClean="0"/>
              <a:t>Q</a:t>
            </a:r>
            <a:r>
              <a:rPr lang="pl-PL" altLang="pl-PL" sz="2800" baseline="-25000" smtClean="0"/>
              <a:t>0</a:t>
            </a:r>
            <a:r>
              <a:rPr lang="pl-PL" altLang="pl-PL" sz="2800" smtClean="0"/>
              <a:t>.</a:t>
            </a:r>
          </a:p>
          <a:p>
            <a:pPr algn="just" eaLnBrk="1" hangingPunct="1">
              <a:buFontTx/>
              <a:buNone/>
            </a:pPr>
            <a:r>
              <a:rPr lang="pl-PL" altLang="pl-PL" sz="2800" smtClean="0"/>
              <a:t>	</a:t>
            </a:r>
            <a:r>
              <a:rPr lang="pl-PL" altLang="pl-PL" sz="2800" b="1" smtClean="0">
                <a:solidFill>
                  <a:schemeClr val="accent2"/>
                </a:solidFill>
              </a:rPr>
              <a:t>Zysk całkowity</a:t>
            </a:r>
            <a:r>
              <a:rPr lang="pl-PL" altLang="pl-PL" sz="2800" smtClean="0"/>
              <a:t> jest równy polu prostokąta </a:t>
            </a:r>
            <a:br>
              <a:rPr lang="pl-PL" altLang="pl-PL" sz="2800" smtClean="0"/>
            </a:br>
            <a:r>
              <a:rPr lang="pl-PL" altLang="pl-PL" sz="2800" smtClean="0"/>
              <a:t>o wierzchołkach SATC</a:t>
            </a:r>
            <a:r>
              <a:rPr lang="pl-PL" altLang="pl-PL" sz="2800" baseline="-25000" smtClean="0"/>
              <a:t>0</a:t>
            </a:r>
            <a:r>
              <a:rPr lang="pl-PL" altLang="pl-PL" sz="2800" smtClean="0"/>
              <a:t>p</a:t>
            </a:r>
            <a:r>
              <a:rPr lang="pl-PL" altLang="pl-PL" sz="2800" baseline="-25000" smtClean="0"/>
              <a:t>0</a:t>
            </a:r>
            <a:r>
              <a:rPr lang="pl-PL" altLang="pl-PL" sz="2800" smtClean="0"/>
              <a:t>E</a:t>
            </a:r>
            <a:r>
              <a:rPr lang="pl-PL" altLang="pl-PL" sz="2800" baseline="-25000" smtClean="0"/>
              <a:t>0</a:t>
            </a:r>
            <a:r>
              <a:rPr lang="pl-PL" altLang="pl-PL" sz="2800" smtClean="0"/>
              <a:t>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l-PL" altLang="pl-PL" sz="4000" b="1" smtClean="0">
                <a:solidFill>
                  <a:schemeClr val="accent2"/>
                </a:solidFill>
              </a:rPr>
              <a:t>Cena zamknięcia i krzywa krótkookresowej podaży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787900" y="1601788"/>
            <a:ext cx="3898900" cy="5256212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pl-PL" altLang="pl-PL" sz="2000" smtClean="0"/>
              <a:t>	Cena, poniżej której przedsiębiorstwo nie będzie chciało wytwarzać tylko zawiesi działalność wynosi p</a:t>
            </a:r>
            <a:r>
              <a:rPr lang="pl-PL" altLang="pl-PL" sz="2000" baseline="-25000" smtClean="0"/>
              <a:t>1</a:t>
            </a:r>
            <a:r>
              <a:rPr lang="pl-PL" altLang="pl-PL" sz="2000" smtClean="0"/>
              <a:t>. Nazywa się </a:t>
            </a:r>
            <a:r>
              <a:rPr lang="pl-PL" altLang="pl-PL" sz="2000" b="1" smtClean="0">
                <a:solidFill>
                  <a:srgbClr val="FF0000"/>
                </a:solidFill>
              </a:rPr>
              <a:t>ceną zamknięcia</a:t>
            </a:r>
            <a:r>
              <a:rPr lang="pl-PL" altLang="pl-PL" sz="2000" smtClean="0"/>
              <a:t>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pl-PL" altLang="pl-PL" sz="2000" smtClean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pl-PL" altLang="pl-PL" sz="2000" smtClean="0"/>
              <a:t>	Powyżej ceny p</a:t>
            </a:r>
            <a:r>
              <a:rPr lang="pl-PL" altLang="pl-PL" sz="2000" baseline="-25000" smtClean="0"/>
              <a:t>1</a:t>
            </a:r>
            <a:r>
              <a:rPr lang="pl-PL" altLang="pl-PL" sz="2000" smtClean="0"/>
              <a:t> przedsiębiorstwo będzie wytwarzało taką wielkość produkcji, jaką wyznaczy przecięcie funkcji MR z SMC. Dlatego też funkcja SMC od punktu E</a:t>
            </a:r>
            <a:r>
              <a:rPr lang="pl-PL" altLang="pl-PL" sz="2000" baseline="-25000" smtClean="0"/>
              <a:t>1</a:t>
            </a:r>
            <a:r>
              <a:rPr lang="pl-PL" altLang="pl-PL" sz="2000" smtClean="0"/>
              <a:t> nazywa się </a:t>
            </a:r>
            <a:r>
              <a:rPr lang="pl-PL" altLang="pl-PL" sz="2000" b="1" smtClean="0">
                <a:solidFill>
                  <a:srgbClr val="FF0000"/>
                </a:solidFill>
              </a:rPr>
              <a:t>krzywą krótkookresowej podaży</a:t>
            </a:r>
            <a:r>
              <a:rPr lang="pl-PL" altLang="pl-PL" sz="2000" smtClean="0"/>
              <a:t> (SRSS).</a:t>
            </a:r>
          </a:p>
          <a:p>
            <a:pPr eaLnBrk="1" hangingPunct="1">
              <a:lnSpc>
                <a:spcPct val="80000"/>
              </a:lnSpc>
            </a:pPr>
            <a:endParaRPr lang="pl-PL" altLang="pl-PL" sz="2000" smtClean="0"/>
          </a:p>
          <a:p>
            <a:pPr eaLnBrk="1" hangingPunct="1">
              <a:lnSpc>
                <a:spcPct val="80000"/>
              </a:lnSpc>
            </a:pPr>
            <a:endParaRPr lang="pl-PL" altLang="pl-PL" sz="2000" smtClean="0"/>
          </a:p>
        </p:txBody>
      </p:sp>
      <p:sp>
        <p:nvSpPr>
          <p:cNvPr id="15364" name="Line 4"/>
          <p:cNvSpPr>
            <a:spLocks noChangeShapeType="1"/>
          </p:cNvSpPr>
          <p:nvPr/>
        </p:nvSpPr>
        <p:spPr bwMode="auto">
          <a:xfrm flipV="1">
            <a:off x="1476375" y="2781300"/>
            <a:ext cx="0" cy="27352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l-PL"/>
          </a:p>
        </p:txBody>
      </p:sp>
      <p:sp>
        <p:nvSpPr>
          <p:cNvPr id="15365" name="Line 5"/>
          <p:cNvSpPr>
            <a:spLocks noChangeShapeType="1"/>
          </p:cNvSpPr>
          <p:nvPr/>
        </p:nvSpPr>
        <p:spPr bwMode="auto">
          <a:xfrm>
            <a:off x="1476375" y="5516563"/>
            <a:ext cx="28797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l-PL"/>
          </a:p>
        </p:txBody>
      </p:sp>
      <p:sp>
        <p:nvSpPr>
          <p:cNvPr id="15366" name="Freeform 6"/>
          <p:cNvSpPr>
            <a:spLocks/>
          </p:cNvSpPr>
          <p:nvPr/>
        </p:nvSpPr>
        <p:spPr bwMode="auto">
          <a:xfrm>
            <a:off x="1835150" y="3644900"/>
            <a:ext cx="2305050" cy="1835150"/>
          </a:xfrm>
          <a:custGeom>
            <a:avLst/>
            <a:gdLst>
              <a:gd name="T0" fmla="*/ 0 w 1452"/>
              <a:gd name="T1" fmla="*/ 2147483647 h 1156"/>
              <a:gd name="T2" fmla="*/ 2147483647 w 1452"/>
              <a:gd name="T3" fmla="*/ 2147483647 h 1156"/>
              <a:gd name="T4" fmla="*/ 2147483647 w 1452"/>
              <a:gd name="T5" fmla="*/ 0 h 1156"/>
              <a:gd name="T6" fmla="*/ 0 60000 65536"/>
              <a:gd name="T7" fmla="*/ 0 60000 65536"/>
              <a:gd name="T8" fmla="*/ 0 60000 65536"/>
              <a:gd name="T9" fmla="*/ 0 w 1452"/>
              <a:gd name="T10" fmla="*/ 0 h 1156"/>
              <a:gd name="T11" fmla="*/ 1452 w 1452"/>
              <a:gd name="T12" fmla="*/ 1156 h 115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452" h="1156">
                <a:moveTo>
                  <a:pt x="0" y="680"/>
                </a:moveTo>
                <a:cubicBezTo>
                  <a:pt x="15" y="918"/>
                  <a:pt x="31" y="1156"/>
                  <a:pt x="273" y="1043"/>
                </a:cubicBezTo>
                <a:cubicBezTo>
                  <a:pt x="515" y="930"/>
                  <a:pt x="983" y="465"/>
                  <a:pt x="1452" y="0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pl-PL"/>
          </a:p>
        </p:txBody>
      </p:sp>
      <p:sp>
        <p:nvSpPr>
          <p:cNvPr id="15367" name="Freeform 7"/>
          <p:cNvSpPr>
            <a:spLocks/>
          </p:cNvSpPr>
          <p:nvPr/>
        </p:nvSpPr>
        <p:spPr bwMode="auto">
          <a:xfrm>
            <a:off x="1835150" y="3644900"/>
            <a:ext cx="2736850" cy="876300"/>
          </a:xfrm>
          <a:custGeom>
            <a:avLst/>
            <a:gdLst>
              <a:gd name="T0" fmla="*/ 0 w 1724"/>
              <a:gd name="T1" fmla="*/ 2147483647 h 552"/>
              <a:gd name="T2" fmla="*/ 2147483647 w 1724"/>
              <a:gd name="T3" fmla="*/ 2147483647 h 552"/>
              <a:gd name="T4" fmla="*/ 2147483647 w 1724"/>
              <a:gd name="T5" fmla="*/ 0 h 552"/>
              <a:gd name="T6" fmla="*/ 0 60000 65536"/>
              <a:gd name="T7" fmla="*/ 0 60000 65536"/>
              <a:gd name="T8" fmla="*/ 0 60000 65536"/>
              <a:gd name="T9" fmla="*/ 0 w 1724"/>
              <a:gd name="T10" fmla="*/ 0 h 552"/>
              <a:gd name="T11" fmla="*/ 1724 w 1724"/>
              <a:gd name="T12" fmla="*/ 552 h 552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724" h="552">
                <a:moveTo>
                  <a:pt x="0" y="45"/>
                </a:moveTo>
                <a:cubicBezTo>
                  <a:pt x="310" y="298"/>
                  <a:pt x="620" y="552"/>
                  <a:pt x="907" y="544"/>
                </a:cubicBezTo>
                <a:cubicBezTo>
                  <a:pt x="1194" y="536"/>
                  <a:pt x="1588" y="91"/>
                  <a:pt x="1724" y="0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pl-PL"/>
          </a:p>
        </p:txBody>
      </p:sp>
      <p:sp>
        <p:nvSpPr>
          <p:cNvPr id="15368" name="Freeform 8"/>
          <p:cNvSpPr>
            <a:spLocks/>
          </p:cNvSpPr>
          <p:nvPr/>
        </p:nvSpPr>
        <p:spPr bwMode="auto">
          <a:xfrm>
            <a:off x="1835150" y="3716338"/>
            <a:ext cx="2808288" cy="1189037"/>
          </a:xfrm>
          <a:custGeom>
            <a:avLst/>
            <a:gdLst>
              <a:gd name="T0" fmla="*/ 0 w 1769"/>
              <a:gd name="T1" fmla="*/ 2147483647 h 749"/>
              <a:gd name="T2" fmla="*/ 2147483647 w 1769"/>
              <a:gd name="T3" fmla="*/ 2147483647 h 749"/>
              <a:gd name="T4" fmla="*/ 2147483647 w 1769"/>
              <a:gd name="T5" fmla="*/ 0 h 749"/>
              <a:gd name="T6" fmla="*/ 0 60000 65536"/>
              <a:gd name="T7" fmla="*/ 0 60000 65536"/>
              <a:gd name="T8" fmla="*/ 0 60000 65536"/>
              <a:gd name="T9" fmla="*/ 0 w 1769"/>
              <a:gd name="T10" fmla="*/ 0 h 749"/>
              <a:gd name="T11" fmla="*/ 1769 w 1769"/>
              <a:gd name="T12" fmla="*/ 749 h 749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769" h="749">
                <a:moveTo>
                  <a:pt x="0" y="409"/>
                </a:moveTo>
                <a:cubicBezTo>
                  <a:pt x="238" y="579"/>
                  <a:pt x="476" y="749"/>
                  <a:pt x="771" y="681"/>
                </a:cubicBezTo>
                <a:cubicBezTo>
                  <a:pt x="1066" y="613"/>
                  <a:pt x="1603" y="113"/>
                  <a:pt x="1769" y="0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pl-PL"/>
          </a:p>
        </p:txBody>
      </p:sp>
      <p:sp>
        <p:nvSpPr>
          <p:cNvPr id="15369" name="Text Box 16"/>
          <p:cNvSpPr txBox="1">
            <a:spLocks noChangeArrowheads="1"/>
          </p:cNvSpPr>
          <p:nvPr/>
        </p:nvSpPr>
        <p:spPr bwMode="auto">
          <a:xfrm>
            <a:off x="1258888" y="5445125"/>
            <a:ext cx="288925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pl-PL" altLang="pl-PL" sz="1200"/>
              <a:t>0</a:t>
            </a:r>
          </a:p>
        </p:txBody>
      </p:sp>
      <p:sp>
        <p:nvSpPr>
          <p:cNvPr id="15370" name="Text Box 17"/>
          <p:cNvSpPr txBox="1">
            <a:spLocks noChangeArrowheads="1"/>
          </p:cNvSpPr>
          <p:nvPr/>
        </p:nvSpPr>
        <p:spPr bwMode="auto">
          <a:xfrm rot="-5400000">
            <a:off x="-815975" y="3919538"/>
            <a:ext cx="2592387" cy="458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pl-PL" altLang="pl-PL" sz="800"/>
              <a:t>Popyt, utarg krańcowy, krótkookresowy koszt krańcowy, krótkookresowy przeciętny koszt całkowity, krótkookresowy przeciętny koszt zmienny `</a:t>
            </a:r>
          </a:p>
        </p:txBody>
      </p:sp>
      <p:sp>
        <p:nvSpPr>
          <p:cNvPr id="15371" name="Text Box 18"/>
          <p:cNvSpPr txBox="1">
            <a:spLocks noChangeArrowheads="1"/>
          </p:cNvSpPr>
          <p:nvPr/>
        </p:nvSpPr>
        <p:spPr bwMode="auto">
          <a:xfrm>
            <a:off x="3276600" y="5876925"/>
            <a:ext cx="1800225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pl-PL" altLang="pl-PL" sz="800"/>
              <a:t>wielkość produkcji</a:t>
            </a:r>
          </a:p>
        </p:txBody>
      </p:sp>
      <p:sp>
        <p:nvSpPr>
          <p:cNvPr id="15372" name="Line 20"/>
          <p:cNvSpPr>
            <a:spLocks noChangeShapeType="1"/>
          </p:cNvSpPr>
          <p:nvPr/>
        </p:nvSpPr>
        <p:spPr bwMode="auto">
          <a:xfrm>
            <a:off x="1476375" y="4797425"/>
            <a:ext cx="2951163" cy="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l-PL"/>
          </a:p>
        </p:txBody>
      </p:sp>
      <p:sp>
        <p:nvSpPr>
          <p:cNvPr id="15373" name="Line 21"/>
          <p:cNvSpPr>
            <a:spLocks noChangeShapeType="1"/>
          </p:cNvSpPr>
          <p:nvPr/>
        </p:nvSpPr>
        <p:spPr bwMode="auto">
          <a:xfrm>
            <a:off x="2916238" y="4797425"/>
            <a:ext cx="0" cy="719138"/>
          </a:xfrm>
          <a:prstGeom prst="line">
            <a:avLst/>
          </a:prstGeom>
          <a:noFill/>
          <a:ln w="9525">
            <a:solidFill>
              <a:schemeClr val="tx1"/>
            </a:solidFill>
            <a:prstDash val="dash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l-PL"/>
          </a:p>
        </p:txBody>
      </p:sp>
      <p:sp>
        <p:nvSpPr>
          <p:cNvPr id="15374" name="Oval 22"/>
          <p:cNvSpPr>
            <a:spLocks noChangeArrowheads="1"/>
          </p:cNvSpPr>
          <p:nvPr/>
        </p:nvSpPr>
        <p:spPr bwMode="auto">
          <a:xfrm>
            <a:off x="2843213" y="4724400"/>
            <a:ext cx="144462" cy="142875"/>
          </a:xfrm>
          <a:prstGeom prst="ellipse">
            <a:avLst/>
          </a:prstGeom>
          <a:solidFill>
            <a:srgbClr val="00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pl-PL" altLang="pl-PL" sz="800"/>
              <a:t>E</a:t>
            </a:r>
            <a:r>
              <a:rPr lang="pl-PL" altLang="pl-PL" sz="800" baseline="-25000"/>
              <a:t>1</a:t>
            </a:r>
          </a:p>
        </p:txBody>
      </p:sp>
      <p:sp>
        <p:nvSpPr>
          <p:cNvPr id="15375" name="Text Box 23"/>
          <p:cNvSpPr txBox="1">
            <a:spLocks noChangeArrowheads="1"/>
          </p:cNvSpPr>
          <p:nvPr/>
        </p:nvSpPr>
        <p:spPr bwMode="auto">
          <a:xfrm>
            <a:off x="2771775" y="5516563"/>
            <a:ext cx="360363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pl-PL" altLang="pl-PL" sz="1000"/>
              <a:t>Q</a:t>
            </a:r>
            <a:r>
              <a:rPr lang="pl-PL" altLang="pl-PL" sz="1000" baseline="-25000"/>
              <a:t>1</a:t>
            </a:r>
          </a:p>
        </p:txBody>
      </p:sp>
      <p:sp>
        <p:nvSpPr>
          <p:cNvPr id="15376" name="Text Box 25"/>
          <p:cNvSpPr txBox="1">
            <a:spLocks noChangeArrowheads="1"/>
          </p:cNvSpPr>
          <p:nvPr/>
        </p:nvSpPr>
        <p:spPr bwMode="auto">
          <a:xfrm>
            <a:off x="3708400" y="4508500"/>
            <a:ext cx="8636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pl-PL" altLang="pl-PL" sz="1200"/>
              <a:t>D</a:t>
            </a:r>
            <a:r>
              <a:rPr lang="pl-PL" altLang="pl-PL" sz="1200" baseline="-25000"/>
              <a:t>1</a:t>
            </a:r>
            <a:r>
              <a:rPr lang="pl-PL" altLang="pl-PL" sz="1200"/>
              <a:t>=MR</a:t>
            </a:r>
            <a:r>
              <a:rPr lang="pl-PL" altLang="pl-PL" sz="1200" baseline="-25000"/>
              <a:t>1</a:t>
            </a:r>
          </a:p>
        </p:txBody>
      </p:sp>
      <p:sp>
        <p:nvSpPr>
          <p:cNvPr id="15377" name="Text Box 26"/>
          <p:cNvSpPr txBox="1">
            <a:spLocks noChangeArrowheads="1"/>
          </p:cNvSpPr>
          <p:nvPr/>
        </p:nvSpPr>
        <p:spPr bwMode="auto">
          <a:xfrm>
            <a:off x="684213" y="4652963"/>
            <a:ext cx="935037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pl-PL" altLang="pl-PL" sz="1200"/>
              <a:t>p</a:t>
            </a:r>
            <a:r>
              <a:rPr lang="pl-PL" altLang="pl-PL" sz="1200" baseline="-25000"/>
              <a:t>1</a:t>
            </a:r>
            <a:r>
              <a:rPr lang="pl-PL" altLang="pl-PL" sz="1200"/>
              <a:t>=SAVC</a:t>
            </a:r>
            <a:r>
              <a:rPr lang="pl-PL" altLang="pl-PL" sz="1200" baseline="-25000"/>
              <a:t>1</a:t>
            </a:r>
          </a:p>
        </p:txBody>
      </p:sp>
      <p:sp>
        <p:nvSpPr>
          <p:cNvPr id="15378" name="Text Box 27"/>
          <p:cNvSpPr txBox="1">
            <a:spLocks noChangeArrowheads="1"/>
          </p:cNvSpPr>
          <p:nvPr/>
        </p:nvSpPr>
        <p:spPr bwMode="auto">
          <a:xfrm>
            <a:off x="3635375" y="3284538"/>
            <a:ext cx="790575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pl-PL" altLang="pl-PL" sz="1200"/>
              <a:t>SMC</a:t>
            </a:r>
          </a:p>
        </p:txBody>
      </p:sp>
      <p:sp>
        <p:nvSpPr>
          <p:cNvPr id="15379" name="Text Box 28"/>
          <p:cNvSpPr txBox="1">
            <a:spLocks noChangeArrowheads="1"/>
          </p:cNvSpPr>
          <p:nvPr/>
        </p:nvSpPr>
        <p:spPr bwMode="auto">
          <a:xfrm>
            <a:off x="4140200" y="3357563"/>
            <a:ext cx="1008063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pl-PL" altLang="pl-PL" sz="1200"/>
              <a:t>SATC</a:t>
            </a:r>
          </a:p>
        </p:txBody>
      </p:sp>
      <p:sp>
        <p:nvSpPr>
          <p:cNvPr id="15380" name="Text Box 29"/>
          <p:cNvSpPr txBox="1">
            <a:spLocks noChangeArrowheads="1"/>
          </p:cNvSpPr>
          <p:nvPr/>
        </p:nvSpPr>
        <p:spPr bwMode="auto">
          <a:xfrm>
            <a:off x="4427538" y="3860800"/>
            <a:ext cx="1512887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pl-PL" altLang="pl-PL" sz="1200"/>
              <a:t>SAVC</a:t>
            </a:r>
          </a:p>
        </p:txBody>
      </p:sp>
      <p:cxnSp>
        <p:nvCxnSpPr>
          <p:cNvPr id="3" name="Łącznik prostoliniowy 2"/>
          <p:cNvCxnSpPr>
            <a:endCxn id="15366" idx="2"/>
          </p:cNvCxnSpPr>
          <p:nvPr/>
        </p:nvCxnSpPr>
        <p:spPr>
          <a:xfrm flipV="1">
            <a:off x="2987675" y="3644900"/>
            <a:ext cx="1152525" cy="107950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382" name="pole tekstowe 3"/>
          <p:cNvSpPr txBox="1">
            <a:spLocks noChangeArrowheads="1"/>
          </p:cNvSpPr>
          <p:nvPr/>
        </p:nvSpPr>
        <p:spPr bwMode="auto">
          <a:xfrm>
            <a:off x="3240088" y="3736975"/>
            <a:ext cx="647700" cy="277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l-PL" altLang="pl-PL" sz="1200" b="1">
                <a:solidFill>
                  <a:srgbClr val="FF0000"/>
                </a:solidFill>
              </a:rPr>
              <a:t>SRSS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 eaLnBrk="1" hangingPunct="1">
              <a:buFontTx/>
              <a:buNone/>
            </a:pPr>
            <a:r>
              <a:rPr lang="pl-PL" altLang="pl-PL" b="1" smtClean="0">
                <a:solidFill>
                  <a:srgbClr val="FF0000"/>
                </a:solidFill>
              </a:rPr>
              <a:t>SRSS</a:t>
            </a:r>
            <a:r>
              <a:rPr lang="pl-PL" altLang="pl-PL" smtClean="0"/>
              <a:t> – </a:t>
            </a:r>
            <a:r>
              <a:rPr lang="pl-PL" altLang="pl-PL" i="1" smtClean="0"/>
              <a:t>short-run supply schedule </a:t>
            </a:r>
            <a:r>
              <a:rPr lang="pl-PL" altLang="pl-PL" smtClean="0"/>
              <a:t>– krzywa krótkookresowej podaży</a:t>
            </a:r>
          </a:p>
          <a:p>
            <a:pPr marL="0" indent="0" algn="just" eaLnBrk="1" hangingPunct="1">
              <a:buFontTx/>
              <a:buNone/>
            </a:pPr>
            <a:r>
              <a:rPr lang="pl-PL" altLang="pl-PL" b="1" smtClean="0">
                <a:solidFill>
                  <a:srgbClr val="FF0000"/>
                </a:solidFill>
              </a:rPr>
              <a:t>LRSS</a:t>
            </a:r>
            <a:r>
              <a:rPr lang="pl-PL" altLang="pl-PL" smtClean="0"/>
              <a:t> – </a:t>
            </a:r>
            <a:r>
              <a:rPr lang="pl-PL" altLang="pl-PL" i="1" smtClean="0"/>
              <a:t>long-run supply schedule </a:t>
            </a:r>
            <a:r>
              <a:rPr lang="pl-PL" altLang="pl-PL" smtClean="0"/>
              <a:t>– krzywa długookresowej podaży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ytuł 1"/>
          <p:cNvSpPr>
            <a:spLocks noGrp="1"/>
          </p:cNvSpPr>
          <p:nvPr>
            <p:ph type="title"/>
          </p:nvPr>
        </p:nvSpPr>
        <p:spPr>
          <a:xfrm>
            <a:off x="468313" y="2565400"/>
            <a:ext cx="8229600" cy="1143000"/>
          </a:xfrm>
        </p:spPr>
        <p:txBody>
          <a:bodyPr/>
          <a:lstStyle/>
          <a:p>
            <a:pPr eaLnBrk="1" hangingPunct="1"/>
            <a:r>
              <a:rPr lang="pl-PL" altLang="pl-PL" b="1" smtClean="0">
                <a:solidFill>
                  <a:srgbClr val="FF0000"/>
                </a:solidFill>
              </a:rPr>
              <a:t>Decyzje przedsiębiorstwa </a:t>
            </a:r>
            <a:br>
              <a:rPr lang="pl-PL" altLang="pl-PL" b="1" smtClean="0">
                <a:solidFill>
                  <a:srgbClr val="FF0000"/>
                </a:solidFill>
              </a:rPr>
            </a:br>
            <a:r>
              <a:rPr lang="pl-PL" altLang="pl-PL" b="1" smtClean="0">
                <a:solidFill>
                  <a:srgbClr val="FF0000"/>
                </a:solidFill>
              </a:rPr>
              <a:t>w długim okresie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ytuł 1"/>
          <p:cNvSpPr>
            <a:spLocks noGrp="1"/>
          </p:cNvSpPr>
          <p:nvPr>
            <p:ph type="title"/>
          </p:nvPr>
        </p:nvSpPr>
        <p:spPr>
          <a:xfrm>
            <a:off x="539750" y="333375"/>
            <a:ext cx="8229600" cy="1143000"/>
          </a:xfrm>
        </p:spPr>
        <p:txBody>
          <a:bodyPr/>
          <a:lstStyle/>
          <a:p>
            <a:pPr eaLnBrk="1" hangingPunct="1"/>
            <a:r>
              <a:rPr lang="pl-PL" altLang="pl-PL" sz="2800" b="1" smtClean="0">
                <a:solidFill>
                  <a:schemeClr val="accent2"/>
                </a:solidFill>
              </a:rPr>
              <a:t>Optimum ekonomiczne i opłacalność produkcji w długim okresie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859338" y="1600200"/>
            <a:ext cx="3827462" cy="4525963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pl-PL" sz="2400" dirty="0" smtClean="0"/>
              <a:t>	W warunkach konkurencji doskonałej cenę narzuca rynek. Przy cenie p</a:t>
            </a:r>
            <a:r>
              <a:rPr lang="pl-PL" sz="2400" baseline="-25000" dirty="0" smtClean="0"/>
              <a:t>0</a:t>
            </a:r>
            <a:r>
              <a:rPr lang="pl-PL" sz="2400" dirty="0" smtClean="0"/>
              <a:t> funkcja utargu krańcowego przebiega w pozycji MR</a:t>
            </a:r>
            <a:r>
              <a:rPr lang="pl-PL" sz="2400" baseline="-25000" dirty="0" smtClean="0"/>
              <a:t>0</a:t>
            </a:r>
            <a:r>
              <a:rPr lang="pl-PL" sz="2400" dirty="0" smtClean="0"/>
              <a:t>.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endParaRPr lang="pl-PL" sz="2400" dirty="0" smtClean="0"/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pl-PL" sz="2400" dirty="0" smtClean="0"/>
              <a:t>	Przecina się ona </a:t>
            </a:r>
            <a:br>
              <a:rPr lang="pl-PL" sz="2400" dirty="0" smtClean="0"/>
            </a:br>
            <a:r>
              <a:rPr lang="pl-PL" sz="2400" dirty="0" smtClean="0"/>
              <a:t>w punkcie E</a:t>
            </a:r>
            <a:r>
              <a:rPr lang="pl-PL" sz="2400" baseline="-25000" dirty="0" smtClean="0"/>
              <a:t>0</a:t>
            </a:r>
            <a:r>
              <a:rPr lang="pl-PL" sz="2400" dirty="0" smtClean="0"/>
              <a:t> z funkcją kosztu krańcowego LMC</a:t>
            </a:r>
            <a:r>
              <a:rPr lang="pl-PL" sz="2400" baseline="-25000" dirty="0" smtClean="0"/>
              <a:t>0</a:t>
            </a:r>
            <a:r>
              <a:rPr lang="pl-PL" sz="2400" dirty="0" smtClean="0"/>
              <a:t>, wyznaczając dla produkcji Q</a:t>
            </a:r>
            <a:r>
              <a:rPr lang="pl-PL" sz="2400" baseline="-25000" dirty="0" smtClean="0"/>
              <a:t>0</a:t>
            </a:r>
            <a:r>
              <a:rPr lang="pl-PL" sz="2400" dirty="0" smtClean="0"/>
              <a:t> </a:t>
            </a:r>
            <a:r>
              <a:rPr lang="pl-PL" sz="2400" b="1" dirty="0" smtClean="0">
                <a:solidFill>
                  <a:schemeClr val="accent2"/>
                </a:solidFill>
              </a:rPr>
              <a:t>optimum ekonomiczne</a:t>
            </a:r>
            <a:r>
              <a:rPr lang="pl-PL" sz="2400" dirty="0" smtClean="0"/>
              <a:t>. </a:t>
            </a:r>
          </a:p>
          <a:p>
            <a:pPr marL="0" indent="0" eaLnBrk="1" hangingPunct="1">
              <a:buFontTx/>
              <a:buNone/>
              <a:defRPr/>
            </a:pPr>
            <a:endParaRPr lang="pl-PL" dirty="0" smtClean="0"/>
          </a:p>
        </p:txBody>
      </p:sp>
      <p:sp>
        <p:nvSpPr>
          <p:cNvPr id="18436" name="Line 4"/>
          <p:cNvSpPr>
            <a:spLocks noChangeShapeType="1"/>
          </p:cNvSpPr>
          <p:nvPr/>
        </p:nvSpPr>
        <p:spPr bwMode="auto">
          <a:xfrm flipV="1">
            <a:off x="1476375" y="2781300"/>
            <a:ext cx="0" cy="27352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l-PL"/>
          </a:p>
        </p:txBody>
      </p:sp>
      <p:sp>
        <p:nvSpPr>
          <p:cNvPr id="18437" name="Line 5"/>
          <p:cNvSpPr>
            <a:spLocks noChangeShapeType="1"/>
          </p:cNvSpPr>
          <p:nvPr/>
        </p:nvSpPr>
        <p:spPr bwMode="auto">
          <a:xfrm>
            <a:off x="1476375" y="5516563"/>
            <a:ext cx="28797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l-PL"/>
          </a:p>
        </p:txBody>
      </p:sp>
      <p:sp>
        <p:nvSpPr>
          <p:cNvPr id="18438" name="Freeform 7"/>
          <p:cNvSpPr>
            <a:spLocks/>
          </p:cNvSpPr>
          <p:nvPr/>
        </p:nvSpPr>
        <p:spPr bwMode="auto">
          <a:xfrm>
            <a:off x="1835150" y="3644900"/>
            <a:ext cx="2305050" cy="1835150"/>
          </a:xfrm>
          <a:custGeom>
            <a:avLst/>
            <a:gdLst>
              <a:gd name="T0" fmla="*/ 0 w 1452"/>
              <a:gd name="T1" fmla="*/ 2147483647 h 1156"/>
              <a:gd name="T2" fmla="*/ 2147483647 w 1452"/>
              <a:gd name="T3" fmla="*/ 2147483647 h 1156"/>
              <a:gd name="T4" fmla="*/ 2147483647 w 1452"/>
              <a:gd name="T5" fmla="*/ 0 h 1156"/>
              <a:gd name="T6" fmla="*/ 0 60000 65536"/>
              <a:gd name="T7" fmla="*/ 0 60000 65536"/>
              <a:gd name="T8" fmla="*/ 0 60000 65536"/>
              <a:gd name="T9" fmla="*/ 0 w 1452"/>
              <a:gd name="T10" fmla="*/ 0 h 1156"/>
              <a:gd name="T11" fmla="*/ 1452 w 1452"/>
              <a:gd name="T12" fmla="*/ 1156 h 115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452" h="1156">
                <a:moveTo>
                  <a:pt x="0" y="680"/>
                </a:moveTo>
                <a:cubicBezTo>
                  <a:pt x="15" y="918"/>
                  <a:pt x="31" y="1156"/>
                  <a:pt x="273" y="1043"/>
                </a:cubicBezTo>
                <a:cubicBezTo>
                  <a:pt x="515" y="930"/>
                  <a:pt x="983" y="465"/>
                  <a:pt x="1452" y="0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pl-PL"/>
          </a:p>
        </p:txBody>
      </p:sp>
      <p:sp>
        <p:nvSpPr>
          <p:cNvPr id="18439" name="Freeform 9"/>
          <p:cNvSpPr>
            <a:spLocks/>
          </p:cNvSpPr>
          <p:nvPr/>
        </p:nvSpPr>
        <p:spPr bwMode="auto">
          <a:xfrm>
            <a:off x="1835150" y="3644900"/>
            <a:ext cx="2736850" cy="876300"/>
          </a:xfrm>
          <a:custGeom>
            <a:avLst/>
            <a:gdLst>
              <a:gd name="T0" fmla="*/ 0 w 1724"/>
              <a:gd name="T1" fmla="*/ 2147483647 h 552"/>
              <a:gd name="T2" fmla="*/ 2147483647 w 1724"/>
              <a:gd name="T3" fmla="*/ 2147483647 h 552"/>
              <a:gd name="T4" fmla="*/ 2147483647 w 1724"/>
              <a:gd name="T5" fmla="*/ 0 h 552"/>
              <a:gd name="T6" fmla="*/ 0 60000 65536"/>
              <a:gd name="T7" fmla="*/ 0 60000 65536"/>
              <a:gd name="T8" fmla="*/ 0 60000 65536"/>
              <a:gd name="T9" fmla="*/ 0 w 1724"/>
              <a:gd name="T10" fmla="*/ 0 h 552"/>
              <a:gd name="T11" fmla="*/ 1724 w 1724"/>
              <a:gd name="T12" fmla="*/ 552 h 552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724" h="552">
                <a:moveTo>
                  <a:pt x="0" y="45"/>
                </a:moveTo>
                <a:cubicBezTo>
                  <a:pt x="310" y="298"/>
                  <a:pt x="620" y="552"/>
                  <a:pt x="907" y="544"/>
                </a:cubicBezTo>
                <a:cubicBezTo>
                  <a:pt x="1194" y="536"/>
                  <a:pt x="1588" y="91"/>
                  <a:pt x="1724" y="0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pl-PL"/>
          </a:p>
        </p:txBody>
      </p:sp>
      <p:sp>
        <p:nvSpPr>
          <p:cNvPr id="18440" name="Line 11"/>
          <p:cNvSpPr>
            <a:spLocks noChangeShapeType="1"/>
          </p:cNvSpPr>
          <p:nvPr/>
        </p:nvSpPr>
        <p:spPr bwMode="auto">
          <a:xfrm>
            <a:off x="1476375" y="3933825"/>
            <a:ext cx="2951163" cy="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l-PL"/>
          </a:p>
        </p:txBody>
      </p:sp>
      <p:sp>
        <p:nvSpPr>
          <p:cNvPr id="18441" name="Line 12"/>
          <p:cNvSpPr>
            <a:spLocks noChangeShapeType="1"/>
          </p:cNvSpPr>
          <p:nvPr/>
        </p:nvSpPr>
        <p:spPr bwMode="auto">
          <a:xfrm>
            <a:off x="3851275" y="3933825"/>
            <a:ext cx="0" cy="1582738"/>
          </a:xfrm>
          <a:prstGeom prst="line">
            <a:avLst/>
          </a:prstGeom>
          <a:noFill/>
          <a:ln w="9525">
            <a:solidFill>
              <a:schemeClr val="tx1"/>
            </a:solidFill>
            <a:prstDash val="dash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l-PL"/>
          </a:p>
        </p:txBody>
      </p:sp>
      <p:sp>
        <p:nvSpPr>
          <p:cNvPr id="18442" name="Line 13"/>
          <p:cNvSpPr>
            <a:spLocks noChangeShapeType="1"/>
          </p:cNvSpPr>
          <p:nvPr/>
        </p:nvSpPr>
        <p:spPr bwMode="auto">
          <a:xfrm flipH="1">
            <a:off x="1476375" y="4221163"/>
            <a:ext cx="23749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l-PL"/>
          </a:p>
        </p:txBody>
      </p:sp>
      <p:sp>
        <p:nvSpPr>
          <p:cNvPr id="18443" name="Oval 14"/>
          <p:cNvSpPr>
            <a:spLocks noChangeArrowheads="1"/>
          </p:cNvSpPr>
          <p:nvPr/>
        </p:nvSpPr>
        <p:spPr bwMode="auto">
          <a:xfrm>
            <a:off x="3779838" y="3860800"/>
            <a:ext cx="144462" cy="144463"/>
          </a:xfrm>
          <a:prstGeom prst="ellipse">
            <a:avLst/>
          </a:prstGeom>
          <a:solidFill>
            <a:srgbClr val="00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pl-PL" altLang="pl-PL" sz="800"/>
              <a:t>E</a:t>
            </a:r>
            <a:r>
              <a:rPr lang="pl-PL" altLang="pl-PL" sz="800" baseline="-25000"/>
              <a:t>0</a:t>
            </a:r>
          </a:p>
        </p:txBody>
      </p:sp>
      <p:sp>
        <p:nvSpPr>
          <p:cNvPr id="18444" name="Oval 15"/>
          <p:cNvSpPr>
            <a:spLocks noChangeArrowheads="1"/>
          </p:cNvSpPr>
          <p:nvPr/>
        </p:nvSpPr>
        <p:spPr bwMode="auto">
          <a:xfrm>
            <a:off x="3779838" y="4149725"/>
            <a:ext cx="142875" cy="144463"/>
          </a:xfrm>
          <a:prstGeom prst="ellipse">
            <a:avLst/>
          </a:prstGeom>
          <a:solidFill>
            <a:srgbClr val="00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pl-PL" altLang="pl-PL" sz="800"/>
              <a:t>A</a:t>
            </a:r>
          </a:p>
        </p:txBody>
      </p:sp>
      <p:sp>
        <p:nvSpPr>
          <p:cNvPr id="18445" name="Text Box 16"/>
          <p:cNvSpPr txBox="1">
            <a:spLocks noChangeArrowheads="1"/>
          </p:cNvSpPr>
          <p:nvPr/>
        </p:nvSpPr>
        <p:spPr bwMode="auto">
          <a:xfrm>
            <a:off x="1187450" y="3789363"/>
            <a:ext cx="358775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pl-PL" altLang="pl-PL" sz="1200"/>
              <a:t>p</a:t>
            </a:r>
            <a:r>
              <a:rPr lang="pl-PL" altLang="pl-PL" sz="1200" baseline="-25000"/>
              <a:t>0</a:t>
            </a:r>
          </a:p>
        </p:txBody>
      </p:sp>
      <p:sp>
        <p:nvSpPr>
          <p:cNvPr id="18446" name="Text Box 17"/>
          <p:cNvSpPr txBox="1">
            <a:spLocks noChangeArrowheads="1"/>
          </p:cNvSpPr>
          <p:nvPr/>
        </p:nvSpPr>
        <p:spPr bwMode="auto">
          <a:xfrm>
            <a:off x="900113" y="4076700"/>
            <a:ext cx="6477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pl-PL" altLang="pl-PL" sz="1200"/>
              <a:t>LAC</a:t>
            </a:r>
            <a:r>
              <a:rPr lang="pl-PL" altLang="pl-PL" sz="1200" baseline="-25000"/>
              <a:t>0</a:t>
            </a:r>
          </a:p>
        </p:txBody>
      </p:sp>
      <p:sp>
        <p:nvSpPr>
          <p:cNvPr id="18447" name="Text Box 18"/>
          <p:cNvSpPr txBox="1">
            <a:spLocks noChangeArrowheads="1"/>
          </p:cNvSpPr>
          <p:nvPr/>
        </p:nvSpPr>
        <p:spPr bwMode="auto">
          <a:xfrm>
            <a:off x="1258888" y="5445125"/>
            <a:ext cx="288925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pl-PL" altLang="pl-PL" sz="1200"/>
              <a:t>0</a:t>
            </a:r>
          </a:p>
        </p:txBody>
      </p:sp>
      <p:sp>
        <p:nvSpPr>
          <p:cNvPr id="18448" name="Text Box 19"/>
          <p:cNvSpPr txBox="1">
            <a:spLocks noChangeArrowheads="1"/>
          </p:cNvSpPr>
          <p:nvPr/>
        </p:nvSpPr>
        <p:spPr bwMode="auto">
          <a:xfrm rot="-5400000">
            <a:off x="-815975" y="3979863"/>
            <a:ext cx="2592387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pl-PL" altLang="pl-PL" sz="800"/>
              <a:t>Popyt, utarg krańcowy, długookresowy koszt krańcowy, długookresowy koszt przeciętny</a:t>
            </a:r>
          </a:p>
        </p:txBody>
      </p:sp>
      <p:sp>
        <p:nvSpPr>
          <p:cNvPr id="18449" name="Text Box 20"/>
          <p:cNvSpPr txBox="1">
            <a:spLocks noChangeArrowheads="1"/>
          </p:cNvSpPr>
          <p:nvPr/>
        </p:nvSpPr>
        <p:spPr bwMode="auto">
          <a:xfrm>
            <a:off x="3276600" y="5876925"/>
            <a:ext cx="1800225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pl-PL" altLang="pl-PL" sz="800"/>
              <a:t>wielkość produkcji</a:t>
            </a:r>
          </a:p>
        </p:txBody>
      </p:sp>
      <p:sp>
        <p:nvSpPr>
          <p:cNvPr id="18450" name="Text Box 21"/>
          <p:cNvSpPr txBox="1">
            <a:spLocks noChangeArrowheads="1"/>
          </p:cNvSpPr>
          <p:nvPr/>
        </p:nvSpPr>
        <p:spPr bwMode="auto">
          <a:xfrm>
            <a:off x="3708400" y="5516563"/>
            <a:ext cx="576263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pl-PL" altLang="pl-PL" sz="1200"/>
              <a:t>Q</a:t>
            </a:r>
            <a:r>
              <a:rPr lang="pl-PL" altLang="pl-PL" sz="1200" baseline="-25000"/>
              <a:t>0</a:t>
            </a:r>
          </a:p>
        </p:txBody>
      </p:sp>
      <p:sp>
        <p:nvSpPr>
          <p:cNvPr id="18451" name="Text Box 27"/>
          <p:cNvSpPr txBox="1">
            <a:spLocks noChangeArrowheads="1"/>
          </p:cNvSpPr>
          <p:nvPr/>
        </p:nvSpPr>
        <p:spPr bwMode="auto">
          <a:xfrm>
            <a:off x="2916238" y="3573463"/>
            <a:ext cx="790575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pl-PL" altLang="pl-PL" sz="1200"/>
              <a:t>D</a:t>
            </a:r>
            <a:r>
              <a:rPr lang="pl-PL" altLang="pl-PL" sz="1200" baseline="-25000"/>
              <a:t>0</a:t>
            </a:r>
            <a:r>
              <a:rPr lang="pl-PL" altLang="pl-PL" sz="1200"/>
              <a:t>=MR</a:t>
            </a:r>
            <a:r>
              <a:rPr lang="pl-PL" altLang="pl-PL" sz="1200" baseline="-25000"/>
              <a:t>0</a:t>
            </a:r>
          </a:p>
        </p:txBody>
      </p:sp>
      <p:sp>
        <p:nvSpPr>
          <p:cNvPr id="18452" name="Text Box 30"/>
          <p:cNvSpPr txBox="1">
            <a:spLocks noChangeArrowheads="1"/>
          </p:cNvSpPr>
          <p:nvPr/>
        </p:nvSpPr>
        <p:spPr bwMode="auto">
          <a:xfrm>
            <a:off x="3708400" y="3357563"/>
            <a:ext cx="647700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pl-PL" altLang="pl-PL" sz="1200"/>
              <a:t>LMC</a:t>
            </a:r>
          </a:p>
        </p:txBody>
      </p:sp>
      <p:sp>
        <p:nvSpPr>
          <p:cNvPr id="18453" name="Text Box 31"/>
          <p:cNvSpPr txBox="1">
            <a:spLocks noChangeArrowheads="1"/>
          </p:cNvSpPr>
          <p:nvPr/>
        </p:nvSpPr>
        <p:spPr bwMode="auto">
          <a:xfrm>
            <a:off x="4284663" y="3357563"/>
            <a:ext cx="792162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pl-PL" altLang="pl-PL" sz="1200"/>
              <a:t>LAC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 eaLnBrk="1" hangingPunct="1">
              <a:buFontTx/>
              <a:buNone/>
              <a:defRPr/>
            </a:pPr>
            <a:r>
              <a:rPr lang="pl-PL" sz="2400" dirty="0" smtClean="0"/>
              <a:t>	Dla wielkości produkcji Q</a:t>
            </a:r>
            <a:r>
              <a:rPr lang="pl-PL" sz="2400" baseline="-25000" dirty="0" smtClean="0"/>
              <a:t>0</a:t>
            </a:r>
            <a:r>
              <a:rPr lang="pl-PL" sz="2400" dirty="0" smtClean="0"/>
              <a:t> koszt przeciętny wynosi LAC</a:t>
            </a:r>
            <a:r>
              <a:rPr lang="pl-PL" sz="2400" baseline="-25000" dirty="0" smtClean="0"/>
              <a:t>0</a:t>
            </a:r>
            <a:r>
              <a:rPr lang="pl-PL" sz="2400" dirty="0" smtClean="0"/>
              <a:t> i jest niższy od ceny p</a:t>
            </a:r>
            <a:r>
              <a:rPr lang="pl-PL" sz="2400" baseline="-25000" dirty="0" smtClean="0"/>
              <a:t>0</a:t>
            </a:r>
            <a:r>
              <a:rPr lang="pl-PL" sz="2400" dirty="0" smtClean="0"/>
              <a:t>. Przedsiębiorstwo osiąga na jednostce produktu </a:t>
            </a:r>
            <a:r>
              <a:rPr lang="pl-PL" sz="2400" b="1" dirty="0" smtClean="0">
                <a:solidFill>
                  <a:schemeClr val="accent2"/>
                </a:solidFill>
              </a:rPr>
              <a:t>zysk </a:t>
            </a:r>
            <a:r>
              <a:rPr lang="pl-PL" sz="2400" b="1" dirty="0" err="1" smtClean="0">
                <a:solidFill>
                  <a:schemeClr val="accent2"/>
                </a:solidFill>
              </a:rPr>
              <a:t>ponadnormalny</a:t>
            </a:r>
            <a:r>
              <a:rPr lang="pl-PL" sz="2400" dirty="0" smtClean="0"/>
              <a:t> (p</a:t>
            </a:r>
            <a:r>
              <a:rPr lang="pl-PL" sz="2400" baseline="-25000" dirty="0" smtClean="0"/>
              <a:t>0</a:t>
            </a:r>
            <a:r>
              <a:rPr lang="pl-PL" sz="2400" dirty="0" smtClean="0"/>
              <a:t>-LAC</a:t>
            </a:r>
            <a:r>
              <a:rPr lang="pl-PL" sz="2400" baseline="-25000" dirty="0" smtClean="0"/>
              <a:t>0</a:t>
            </a:r>
            <a:r>
              <a:rPr lang="pl-PL" sz="2400" dirty="0" smtClean="0"/>
              <a:t>) </a:t>
            </a:r>
            <a:br>
              <a:rPr lang="pl-PL" sz="2400" dirty="0" smtClean="0"/>
            </a:br>
            <a:r>
              <a:rPr lang="pl-PL" sz="2400" dirty="0" smtClean="0"/>
              <a:t>i produkcje kontynuuje. </a:t>
            </a:r>
          </a:p>
          <a:p>
            <a:pPr algn="just" eaLnBrk="1" hangingPunct="1">
              <a:buFontTx/>
              <a:buNone/>
              <a:defRPr/>
            </a:pPr>
            <a:endParaRPr lang="pl-PL" sz="2400" dirty="0" smtClean="0"/>
          </a:p>
          <a:p>
            <a:pPr algn="just" eaLnBrk="1" hangingPunct="1">
              <a:buFontTx/>
              <a:buNone/>
              <a:defRPr/>
            </a:pPr>
            <a:r>
              <a:rPr lang="pl-PL" sz="2400" dirty="0" smtClean="0"/>
              <a:t>	</a:t>
            </a:r>
            <a:r>
              <a:rPr lang="pl-PL" sz="2400" b="1" dirty="0" smtClean="0">
                <a:solidFill>
                  <a:schemeClr val="accent2"/>
                </a:solidFill>
              </a:rPr>
              <a:t>Koszt całkowity</a:t>
            </a:r>
            <a:r>
              <a:rPr lang="pl-PL" sz="2400" dirty="0" smtClean="0"/>
              <a:t> jest równy polu prostokąta </a:t>
            </a:r>
            <a:br>
              <a:rPr lang="pl-PL" sz="2400" dirty="0" smtClean="0"/>
            </a:br>
            <a:r>
              <a:rPr lang="pl-PL" sz="2400" dirty="0" smtClean="0"/>
              <a:t>o wierzchołkach 0LAC</a:t>
            </a:r>
            <a:r>
              <a:rPr lang="pl-PL" sz="2400" baseline="-25000" dirty="0" smtClean="0"/>
              <a:t>0</a:t>
            </a:r>
            <a:r>
              <a:rPr lang="pl-PL" sz="2400" dirty="0" smtClean="0"/>
              <a:t>AQ</a:t>
            </a:r>
            <a:r>
              <a:rPr lang="pl-PL" sz="2400" baseline="-25000" dirty="0" smtClean="0"/>
              <a:t>0</a:t>
            </a:r>
            <a:r>
              <a:rPr lang="pl-PL" sz="2400" dirty="0" smtClean="0"/>
              <a:t>.</a:t>
            </a:r>
          </a:p>
          <a:p>
            <a:pPr algn="just" eaLnBrk="1" hangingPunct="1">
              <a:buFontTx/>
              <a:buNone/>
              <a:defRPr/>
            </a:pPr>
            <a:r>
              <a:rPr lang="pl-PL" sz="2400" dirty="0" smtClean="0"/>
              <a:t>	</a:t>
            </a:r>
            <a:r>
              <a:rPr lang="pl-PL" sz="2400" b="1" dirty="0" smtClean="0">
                <a:solidFill>
                  <a:schemeClr val="accent2"/>
                </a:solidFill>
              </a:rPr>
              <a:t>Utarg całkowity</a:t>
            </a:r>
            <a:r>
              <a:rPr lang="pl-PL" sz="2400" dirty="0" smtClean="0"/>
              <a:t> jest równy polu prostokąta </a:t>
            </a:r>
            <a:br>
              <a:rPr lang="pl-PL" sz="2400" dirty="0" smtClean="0"/>
            </a:br>
            <a:r>
              <a:rPr lang="pl-PL" sz="2400" dirty="0" smtClean="0"/>
              <a:t>o wierzchołkach 0p</a:t>
            </a:r>
            <a:r>
              <a:rPr lang="pl-PL" sz="2400" baseline="-25000" dirty="0" smtClean="0"/>
              <a:t>0</a:t>
            </a:r>
            <a:r>
              <a:rPr lang="pl-PL" sz="2400" dirty="0" smtClean="0"/>
              <a:t>E</a:t>
            </a:r>
            <a:r>
              <a:rPr lang="pl-PL" sz="2400" baseline="-25000" dirty="0" smtClean="0"/>
              <a:t>0</a:t>
            </a:r>
            <a:r>
              <a:rPr lang="pl-PL" sz="2400" dirty="0" smtClean="0"/>
              <a:t>Q</a:t>
            </a:r>
            <a:r>
              <a:rPr lang="pl-PL" sz="2400" baseline="-25000" dirty="0" smtClean="0"/>
              <a:t>0</a:t>
            </a:r>
            <a:r>
              <a:rPr lang="pl-PL" sz="2400" dirty="0" smtClean="0"/>
              <a:t>.</a:t>
            </a:r>
          </a:p>
          <a:p>
            <a:pPr algn="just" eaLnBrk="1" hangingPunct="1">
              <a:buFontTx/>
              <a:buNone/>
              <a:defRPr/>
            </a:pPr>
            <a:r>
              <a:rPr lang="pl-PL" sz="2400" dirty="0" smtClean="0"/>
              <a:t>	</a:t>
            </a:r>
            <a:r>
              <a:rPr lang="pl-PL" sz="2400" b="1" dirty="0" smtClean="0">
                <a:solidFill>
                  <a:schemeClr val="accent2"/>
                </a:solidFill>
              </a:rPr>
              <a:t>Zysk całkowity</a:t>
            </a:r>
            <a:r>
              <a:rPr lang="pl-PL" sz="2400" dirty="0" smtClean="0"/>
              <a:t> jest równy polu prostokąta </a:t>
            </a:r>
            <a:br>
              <a:rPr lang="pl-PL" sz="2400" dirty="0" smtClean="0"/>
            </a:br>
            <a:r>
              <a:rPr lang="pl-PL" sz="2400" dirty="0" smtClean="0"/>
              <a:t>o wierzchołkach LAC</a:t>
            </a:r>
            <a:r>
              <a:rPr lang="pl-PL" sz="2400" baseline="-25000" dirty="0" smtClean="0"/>
              <a:t>0</a:t>
            </a:r>
            <a:r>
              <a:rPr lang="pl-PL" sz="2400" dirty="0" smtClean="0"/>
              <a:t>p</a:t>
            </a:r>
            <a:r>
              <a:rPr lang="pl-PL" sz="2400" baseline="-25000" dirty="0" smtClean="0"/>
              <a:t>0</a:t>
            </a:r>
            <a:r>
              <a:rPr lang="pl-PL" sz="2400" dirty="0" smtClean="0"/>
              <a:t>E</a:t>
            </a:r>
            <a:r>
              <a:rPr lang="pl-PL" sz="2400" baseline="-25000" dirty="0" smtClean="0"/>
              <a:t>0</a:t>
            </a:r>
            <a:r>
              <a:rPr lang="pl-PL" sz="2400" dirty="0" smtClean="0"/>
              <a:t>A</a:t>
            </a:r>
          </a:p>
          <a:p>
            <a:pPr marL="0" indent="0" eaLnBrk="1" hangingPunct="1">
              <a:buFontTx/>
              <a:buNone/>
              <a:defRPr/>
            </a:pPr>
            <a:endParaRPr lang="pl-PL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l-PL" altLang="pl-PL" sz="3200" b="1" smtClean="0">
                <a:solidFill>
                  <a:schemeClr val="accent2"/>
                </a:solidFill>
              </a:rPr>
              <a:t>Cena wejścia i wyjścia oraz krzywa długookresowej podaży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932363" y="1600200"/>
            <a:ext cx="3754437" cy="4852988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pl-PL" sz="2000" dirty="0" smtClean="0"/>
              <a:t>	Cena, poniżej której przedsiębiorstwo nie będzie chciało wytwarzać tylko zawiesi działalność wynosi p</a:t>
            </a:r>
            <a:r>
              <a:rPr lang="pl-PL" sz="2000" baseline="-25000" dirty="0" smtClean="0"/>
              <a:t>1</a:t>
            </a:r>
            <a:r>
              <a:rPr lang="pl-PL" sz="2000" dirty="0" smtClean="0"/>
              <a:t>. Nazywa się </a:t>
            </a:r>
            <a:r>
              <a:rPr lang="pl-PL" sz="2000" b="1" dirty="0" smtClean="0">
                <a:solidFill>
                  <a:srgbClr val="FF0000"/>
                </a:solidFill>
              </a:rPr>
              <a:t>ceną wejścia i wyjścia</a:t>
            </a:r>
            <a:r>
              <a:rPr lang="pl-PL" sz="2000" dirty="0" smtClean="0"/>
              <a:t> (optimum ekonomiczne pokrywa się z optimum technologicznym).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endParaRPr lang="pl-PL" sz="2000" dirty="0" smtClean="0"/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pl-PL" sz="2000" dirty="0" smtClean="0"/>
              <a:t>	Powyżej ceny p</a:t>
            </a:r>
            <a:r>
              <a:rPr lang="pl-PL" sz="2000" baseline="-25000" dirty="0" smtClean="0"/>
              <a:t>1</a:t>
            </a:r>
            <a:r>
              <a:rPr lang="pl-PL" sz="2000" dirty="0" smtClean="0"/>
              <a:t> przedsiębiorstwo będzie wytwarzało taką wielkość produkcji, jaką wyznaczy przecięcie funkcji MR z LMC. Dlatego też funkcja LMC od punktu E</a:t>
            </a:r>
            <a:r>
              <a:rPr lang="pl-PL" sz="2000" baseline="-25000" dirty="0" smtClean="0"/>
              <a:t>1</a:t>
            </a:r>
            <a:r>
              <a:rPr lang="pl-PL" sz="2000" dirty="0" smtClean="0"/>
              <a:t> nazywa się </a:t>
            </a:r>
            <a:r>
              <a:rPr lang="pl-PL" sz="2000" b="1" dirty="0" smtClean="0">
                <a:solidFill>
                  <a:srgbClr val="FF0000"/>
                </a:solidFill>
              </a:rPr>
              <a:t>krzywą długookresowej podaży</a:t>
            </a:r>
            <a:r>
              <a:rPr lang="pl-PL" sz="2000" dirty="0" smtClean="0"/>
              <a:t> (LRSS).</a:t>
            </a:r>
          </a:p>
          <a:p>
            <a:pPr marL="0" indent="0" eaLnBrk="1" hangingPunct="1">
              <a:buFontTx/>
              <a:buNone/>
              <a:defRPr/>
            </a:pPr>
            <a:endParaRPr lang="pl-PL" dirty="0" smtClean="0"/>
          </a:p>
        </p:txBody>
      </p:sp>
      <p:sp>
        <p:nvSpPr>
          <p:cNvPr id="20484" name="Line 4"/>
          <p:cNvSpPr>
            <a:spLocks noChangeShapeType="1"/>
          </p:cNvSpPr>
          <p:nvPr/>
        </p:nvSpPr>
        <p:spPr bwMode="auto">
          <a:xfrm flipV="1">
            <a:off x="1476375" y="2781300"/>
            <a:ext cx="0" cy="27352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l-PL"/>
          </a:p>
        </p:txBody>
      </p:sp>
      <p:sp>
        <p:nvSpPr>
          <p:cNvPr id="20485" name="Line 5"/>
          <p:cNvSpPr>
            <a:spLocks noChangeShapeType="1"/>
          </p:cNvSpPr>
          <p:nvPr/>
        </p:nvSpPr>
        <p:spPr bwMode="auto">
          <a:xfrm>
            <a:off x="1476375" y="5516563"/>
            <a:ext cx="28797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l-PL"/>
          </a:p>
        </p:txBody>
      </p:sp>
      <p:sp>
        <p:nvSpPr>
          <p:cNvPr id="20486" name="Freeform 6"/>
          <p:cNvSpPr>
            <a:spLocks/>
          </p:cNvSpPr>
          <p:nvPr/>
        </p:nvSpPr>
        <p:spPr bwMode="auto">
          <a:xfrm>
            <a:off x="1835150" y="3644900"/>
            <a:ext cx="2305050" cy="1835150"/>
          </a:xfrm>
          <a:custGeom>
            <a:avLst/>
            <a:gdLst>
              <a:gd name="T0" fmla="*/ 0 w 1452"/>
              <a:gd name="T1" fmla="*/ 2147483647 h 1156"/>
              <a:gd name="T2" fmla="*/ 2147483647 w 1452"/>
              <a:gd name="T3" fmla="*/ 2147483647 h 1156"/>
              <a:gd name="T4" fmla="*/ 2147483647 w 1452"/>
              <a:gd name="T5" fmla="*/ 0 h 1156"/>
              <a:gd name="T6" fmla="*/ 0 60000 65536"/>
              <a:gd name="T7" fmla="*/ 0 60000 65536"/>
              <a:gd name="T8" fmla="*/ 0 60000 65536"/>
              <a:gd name="T9" fmla="*/ 0 w 1452"/>
              <a:gd name="T10" fmla="*/ 0 h 1156"/>
              <a:gd name="T11" fmla="*/ 1452 w 1452"/>
              <a:gd name="T12" fmla="*/ 1156 h 115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452" h="1156">
                <a:moveTo>
                  <a:pt x="0" y="680"/>
                </a:moveTo>
                <a:cubicBezTo>
                  <a:pt x="15" y="918"/>
                  <a:pt x="31" y="1156"/>
                  <a:pt x="273" y="1043"/>
                </a:cubicBezTo>
                <a:cubicBezTo>
                  <a:pt x="515" y="930"/>
                  <a:pt x="983" y="465"/>
                  <a:pt x="1452" y="0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pl-PL"/>
          </a:p>
        </p:txBody>
      </p:sp>
      <p:sp>
        <p:nvSpPr>
          <p:cNvPr id="20487" name="Freeform 7"/>
          <p:cNvSpPr>
            <a:spLocks/>
          </p:cNvSpPr>
          <p:nvPr/>
        </p:nvSpPr>
        <p:spPr bwMode="auto">
          <a:xfrm>
            <a:off x="1835150" y="3644900"/>
            <a:ext cx="2736850" cy="876300"/>
          </a:xfrm>
          <a:custGeom>
            <a:avLst/>
            <a:gdLst>
              <a:gd name="T0" fmla="*/ 0 w 1724"/>
              <a:gd name="T1" fmla="*/ 2147483647 h 552"/>
              <a:gd name="T2" fmla="*/ 2147483647 w 1724"/>
              <a:gd name="T3" fmla="*/ 2147483647 h 552"/>
              <a:gd name="T4" fmla="*/ 2147483647 w 1724"/>
              <a:gd name="T5" fmla="*/ 0 h 552"/>
              <a:gd name="T6" fmla="*/ 0 60000 65536"/>
              <a:gd name="T7" fmla="*/ 0 60000 65536"/>
              <a:gd name="T8" fmla="*/ 0 60000 65536"/>
              <a:gd name="T9" fmla="*/ 0 w 1724"/>
              <a:gd name="T10" fmla="*/ 0 h 552"/>
              <a:gd name="T11" fmla="*/ 1724 w 1724"/>
              <a:gd name="T12" fmla="*/ 552 h 552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724" h="552">
                <a:moveTo>
                  <a:pt x="0" y="45"/>
                </a:moveTo>
                <a:cubicBezTo>
                  <a:pt x="310" y="298"/>
                  <a:pt x="620" y="552"/>
                  <a:pt x="907" y="544"/>
                </a:cubicBezTo>
                <a:cubicBezTo>
                  <a:pt x="1194" y="536"/>
                  <a:pt x="1588" y="91"/>
                  <a:pt x="1724" y="0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pl-PL"/>
          </a:p>
        </p:txBody>
      </p:sp>
      <p:sp>
        <p:nvSpPr>
          <p:cNvPr id="20488" name="Text Box 16"/>
          <p:cNvSpPr txBox="1">
            <a:spLocks noChangeArrowheads="1"/>
          </p:cNvSpPr>
          <p:nvPr/>
        </p:nvSpPr>
        <p:spPr bwMode="auto">
          <a:xfrm>
            <a:off x="1258888" y="5445125"/>
            <a:ext cx="288925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pl-PL" altLang="pl-PL" sz="1200"/>
              <a:t>0</a:t>
            </a:r>
          </a:p>
        </p:txBody>
      </p:sp>
      <p:sp>
        <p:nvSpPr>
          <p:cNvPr id="20489" name="Text Box 17"/>
          <p:cNvSpPr txBox="1">
            <a:spLocks noChangeArrowheads="1"/>
          </p:cNvSpPr>
          <p:nvPr/>
        </p:nvSpPr>
        <p:spPr bwMode="auto">
          <a:xfrm rot="-5400000">
            <a:off x="-815975" y="3979863"/>
            <a:ext cx="2592387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pl-PL" altLang="pl-PL" sz="800"/>
              <a:t>Popyt, utarg krańcowy, długookresowy koszt krańcowy, długookresowy koszt przeciętny</a:t>
            </a:r>
          </a:p>
        </p:txBody>
      </p:sp>
      <p:sp>
        <p:nvSpPr>
          <p:cNvPr id="20490" name="Text Box 18"/>
          <p:cNvSpPr txBox="1">
            <a:spLocks noChangeArrowheads="1"/>
          </p:cNvSpPr>
          <p:nvPr/>
        </p:nvSpPr>
        <p:spPr bwMode="auto">
          <a:xfrm>
            <a:off x="3276600" y="5876925"/>
            <a:ext cx="1800225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pl-PL" altLang="pl-PL" sz="800"/>
              <a:t>wielkość produkcji</a:t>
            </a:r>
          </a:p>
        </p:txBody>
      </p:sp>
      <p:sp>
        <p:nvSpPr>
          <p:cNvPr id="20491" name="Line 20"/>
          <p:cNvSpPr>
            <a:spLocks noChangeShapeType="1"/>
          </p:cNvSpPr>
          <p:nvPr/>
        </p:nvSpPr>
        <p:spPr bwMode="auto">
          <a:xfrm>
            <a:off x="1511300" y="4508500"/>
            <a:ext cx="2951163" cy="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l-PL"/>
          </a:p>
        </p:txBody>
      </p:sp>
      <p:sp>
        <p:nvSpPr>
          <p:cNvPr id="20492" name="Line 21"/>
          <p:cNvSpPr>
            <a:spLocks noChangeShapeType="1"/>
          </p:cNvSpPr>
          <p:nvPr/>
        </p:nvSpPr>
        <p:spPr bwMode="auto">
          <a:xfrm>
            <a:off x="3270250" y="4638675"/>
            <a:ext cx="6350" cy="855663"/>
          </a:xfrm>
          <a:prstGeom prst="line">
            <a:avLst/>
          </a:prstGeom>
          <a:noFill/>
          <a:ln w="9525">
            <a:solidFill>
              <a:schemeClr val="tx1"/>
            </a:solidFill>
            <a:prstDash val="dash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l-PL"/>
          </a:p>
        </p:txBody>
      </p:sp>
      <p:sp>
        <p:nvSpPr>
          <p:cNvPr id="20493" name="Text Box 23"/>
          <p:cNvSpPr txBox="1">
            <a:spLocks noChangeArrowheads="1"/>
          </p:cNvSpPr>
          <p:nvPr/>
        </p:nvSpPr>
        <p:spPr bwMode="auto">
          <a:xfrm>
            <a:off x="3138488" y="5535613"/>
            <a:ext cx="360362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pl-PL" altLang="pl-PL" sz="1200"/>
              <a:t>Q</a:t>
            </a:r>
            <a:r>
              <a:rPr lang="pl-PL" altLang="pl-PL" sz="1200" baseline="-25000"/>
              <a:t>1</a:t>
            </a:r>
          </a:p>
        </p:txBody>
      </p:sp>
      <p:sp>
        <p:nvSpPr>
          <p:cNvPr id="20494" name="Text Box 25"/>
          <p:cNvSpPr txBox="1">
            <a:spLocks noChangeArrowheads="1"/>
          </p:cNvSpPr>
          <p:nvPr/>
        </p:nvSpPr>
        <p:spPr bwMode="auto">
          <a:xfrm>
            <a:off x="3708400" y="4508500"/>
            <a:ext cx="8636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pl-PL" altLang="pl-PL" sz="1200"/>
              <a:t>D</a:t>
            </a:r>
            <a:r>
              <a:rPr lang="pl-PL" altLang="pl-PL" sz="1200" baseline="-25000"/>
              <a:t>1</a:t>
            </a:r>
            <a:r>
              <a:rPr lang="pl-PL" altLang="pl-PL" sz="1200"/>
              <a:t>=MR</a:t>
            </a:r>
            <a:r>
              <a:rPr lang="pl-PL" altLang="pl-PL" sz="1200" baseline="-25000"/>
              <a:t>1</a:t>
            </a:r>
          </a:p>
        </p:txBody>
      </p:sp>
      <p:sp>
        <p:nvSpPr>
          <p:cNvPr id="20495" name="Text Box 26"/>
          <p:cNvSpPr txBox="1">
            <a:spLocks noChangeArrowheads="1"/>
          </p:cNvSpPr>
          <p:nvPr/>
        </p:nvSpPr>
        <p:spPr bwMode="auto">
          <a:xfrm>
            <a:off x="684213" y="4440238"/>
            <a:ext cx="935037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pl-PL" altLang="pl-PL" sz="1200"/>
              <a:t>p</a:t>
            </a:r>
            <a:r>
              <a:rPr lang="pl-PL" altLang="pl-PL" sz="1200" baseline="-25000"/>
              <a:t>1</a:t>
            </a:r>
            <a:r>
              <a:rPr lang="pl-PL" altLang="pl-PL" sz="1200"/>
              <a:t>=LAC</a:t>
            </a:r>
            <a:r>
              <a:rPr lang="pl-PL" altLang="pl-PL" sz="1200" baseline="-25000"/>
              <a:t>1</a:t>
            </a:r>
          </a:p>
        </p:txBody>
      </p:sp>
      <p:sp>
        <p:nvSpPr>
          <p:cNvPr id="20496" name="Text Box 27"/>
          <p:cNvSpPr txBox="1">
            <a:spLocks noChangeArrowheads="1"/>
          </p:cNvSpPr>
          <p:nvPr/>
        </p:nvSpPr>
        <p:spPr bwMode="auto">
          <a:xfrm>
            <a:off x="3635375" y="3284538"/>
            <a:ext cx="790575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pl-PL" altLang="pl-PL" sz="1200"/>
              <a:t>LMC</a:t>
            </a:r>
          </a:p>
        </p:txBody>
      </p:sp>
      <p:sp>
        <p:nvSpPr>
          <p:cNvPr id="20497" name="Text Box 28"/>
          <p:cNvSpPr txBox="1">
            <a:spLocks noChangeArrowheads="1"/>
          </p:cNvSpPr>
          <p:nvPr/>
        </p:nvSpPr>
        <p:spPr bwMode="auto">
          <a:xfrm>
            <a:off x="4140200" y="3357563"/>
            <a:ext cx="1008063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pl-PL" altLang="pl-PL" sz="1200"/>
              <a:t>LAC</a:t>
            </a:r>
          </a:p>
        </p:txBody>
      </p:sp>
      <p:sp>
        <p:nvSpPr>
          <p:cNvPr id="20498" name="pole tekstowe 20"/>
          <p:cNvSpPr txBox="1">
            <a:spLocks noChangeArrowheads="1"/>
          </p:cNvSpPr>
          <p:nvPr/>
        </p:nvSpPr>
        <p:spPr bwMode="auto">
          <a:xfrm>
            <a:off x="3240088" y="3736975"/>
            <a:ext cx="647700" cy="277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l-PL" altLang="pl-PL" sz="1200" b="1">
                <a:solidFill>
                  <a:srgbClr val="FF0000"/>
                </a:solidFill>
              </a:rPr>
              <a:t>LRSS</a:t>
            </a:r>
          </a:p>
        </p:txBody>
      </p:sp>
      <p:cxnSp>
        <p:nvCxnSpPr>
          <p:cNvPr id="23" name="Łącznik prostoliniowy 22"/>
          <p:cNvCxnSpPr>
            <a:stCxn id="20487" idx="1"/>
            <a:endCxn id="20486" idx="2"/>
          </p:cNvCxnSpPr>
          <p:nvPr/>
        </p:nvCxnSpPr>
        <p:spPr>
          <a:xfrm flipV="1">
            <a:off x="3275013" y="3644900"/>
            <a:ext cx="865187" cy="86360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500" name="Oval 22"/>
          <p:cNvSpPr>
            <a:spLocks noChangeArrowheads="1"/>
          </p:cNvSpPr>
          <p:nvPr/>
        </p:nvSpPr>
        <p:spPr bwMode="auto">
          <a:xfrm>
            <a:off x="3138488" y="4376738"/>
            <a:ext cx="263525" cy="288925"/>
          </a:xfrm>
          <a:prstGeom prst="ellipse">
            <a:avLst/>
          </a:prstGeom>
          <a:solidFill>
            <a:srgbClr val="00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pl-PL" altLang="pl-PL" sz="800"/>
              <a:t>E</a:t>
            </a:r>
            <a:r>
              <a:rPr lang="pl-PL" altLang="pl-PL" sz="800" baseline="-25000"/>
              <a:t>1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l-PL" altLang="pl-PL" b="1" smtClean="0">
                <a:solidFill>
                  <a:schemeClr val="accent2"/>
                </a:solidFill>
              </a:rPr>
              <a:t>Plan wykładu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514350" indent="-514350" algn="just" eaLnBrk="1" hangingPunct="1">
              <a:buFontTx/>
              <a:buAutoNum type="arabicPeriod"/>
            </a:pPr>
            <a:r>
              <a:rPr lang="pl-PL" altLang="pl-PL" smtClean="0"/>
              <a:t>Definicja i rodzaje struktur rynkowych</a:t>
            </a:r>
          </a:p>
          <a:p>
            <a:pPr marL="514350" indent="-514350" algn="just" eaLnBrk="1" hangingPunct="1">
              <a:buFontTx/>
              <a:buAutoNum type="arabicPeriod"/>
            </a:pPr>
            <a:r>
              <a:rPr lang="pl-PL" altLang="pl-PL" smtClean="0"/>
              <a:t>Cechy konkurencji doskonałej</a:t>
            </a:r>
          </a:p>
          <a:p>
            <a:pPr marL="514350" indent="-514350" algn="just" eaLnBrk="1" hangingPunct="1">
              <a:buFontTx/>
              <a:buAutoNum type="arabicPeriod"/>
            </a:pPr>
            <a:r>
              <a:rPr lang="pl-PL" altLang="pl-PL" smtClean="0"/>
              <a:t>Decyzje przedsiębiorstwa w krótkim okresie</a:t>
            </a:r>
          </a:p>
          <a:p>
            <a:pPr marL="514350" indent="-514350" algn="just" eaLnBrk="1" hangingPunct="1">
              <a:buFontTx/>
              <a:buAutoNum type="arabicPeriod"/>
            </a:pPr>
            <a:r>
              <a:rPr lang="pl-PL" altLang="pl-PL" smtClean="0"/>
              <a:t>Decyzje przedsiębiorstwa w długim okresie</a:t>
            </a:r>
          </a:p>
          <a:p>
            <a:pPr marL="514350" indent="-514350" algn="just" eaLnBrk="1" hangingPunct="1">
              <a:buFontTx/>
              <a:buAutoNum type="arabicPeriod"/>
            </a:pPr>
            <a:r>
              <a:rPr lang="pl-PL" altLang="pl-PL" smtClean="0"/>
              <a:t>Krzywa podaży dla gałęzi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l-PL" altLang="pl-PL" sz="3200" b="1" smtClean="0">
                <a:solidFill>
                  <a:schemeClr val="accent2"/>
                </a:solidFill>
              </a:rPr>
              <a:t>Krzywe podaży w krótkim i długim okresie</a:t>
            </a:r>
          </a:p>
        </p:txBody>
      </p:sp>
      <p:sp>
        <p:nvSpPr>
          <p:cNvPr id="21507" name="Symbol zastępczy zawartości 2"/>
          <p:cNvSpPr>
            <a:spLocks noGrp="1"/>
          </p:cNvSpPr>
          <p:nvPr>
            <p:ph idx="1"/>
          </p:nvPr>
        </p:nvSpPr>
        <p:spPr>
          <a:xfrm>
            <a:off x="4067175" y="1600200"/>
            <a:ext cx="4619625" cy="4525963"/>
          </a:xfrm>
        </p:spPr>
        <p:txBody>
          <a:bodyPr/>
          <a:lstStyle/>
          <a:p>
            <a:pPr marL="0" indent="0" eaLnBrk="1" hangingPunct="1">
              <a:buFontTx/>
              <a:buNone/>
            </a:pPr>
            <a:r>
              <a:rPr lang="pl-PL" altLang="pl-PL" sz="2400" smtClean="0"/>
              <a:t>Krzywa SRSS rozpoczyna się niżej niż krzywa LRSS, ponieważ w krótkim okresie przedsiębiorstwo produkuje, gdy jest w stanie pokryć przeciętne koszty zmienne.</a:t>
            </a:r>
          </a:p>
          <a:p>
            <a:pPr marL="0" indent="0" eaLnBrk="1" hangingPunct="1">
              <a:buFontTx/>
              <a:buNone/>
            </a:pPr>
            <a:endParaRPr lang="pl-PL" altLang="pl-PL" sz="2400" smtClean="0"/>
          </a:p>
          <a:p>
            <a:pPr marL="0" indent="0" eaLnBrk="1" hangingPunct="1">
              <a:buFontTx/>
              <a:buNone/>
            </a:pPr>
            <a:r>
              <a:rPr lang="pl-PL" altLang="pl-PL" sz="2400" smtClean="0"/>
              <a:t>W długim okresie wszystkie koszty są zmienne </a:t>
            </a:r>
            <a:br>
              <a:rPr lang="pl-PL" altLang="pl-PL" sz="2400" smtClean="0"/>
            </a:br>
            <a:r>
              <a:rPr lang="pl-PL" altLang="pl-PL" sz="2400" smtClean="0"/>
              <a:t>i przedsiębiorstwo musi je pokryć. </a:t>
            </a:r>
          </a:p>
        </p:txBody>
      </p:sp>
      <p:cxnSp>
        <p:nvCxnSpPr>
          <p:cNvPr id="5" name="Łącznik prosty ze strzałką 4"/>
          <p:cNvCxnSpPr/>
          <p:nvPr/>
        </p:nvCxnSpPr>
        <p:spPr>
          <a:xfrm flipV="1">
            <a:off x="1116013" y="3068638"/>
            <a:ext cx="0" cy="216058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Łącznik prosty ze strzałką 6"/>
          <p:cNvCxnSpPr/>
          <p:nvPr/>
        </p:nvCxnSpPr>
        <p:spPr>
          <a:xfrm>
            <a:off x="1116013" y="5229225"/>
            <a:ext cx="2016125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4" name="Dowolny kształt 13"/>
          <p:cNvSpPr/>
          <p:nvPr/>
        </p:nvSpPr>
        <p:spPr>
          <a:xfrm>
            <a:off x="1684338" y="3149600"/>
            <a:ext cx="928687" cy="1481138"/>
          </a:xfrm>
          <a:custGeom>
            <a:avLst/>
            <a:gdLst>
              <a:gd name="connsiteX0" fmla="*/ 0 w 928914"/>
              <a:gd name="connsiteY0" fmla="*/ 1480457 h 1480457"/>
              <a:gd name="connsiteX1" fmla="*/ 551543 w 928914"/>
              <a:gd name="connsiteY1" fmla="*/ 1117600 h 1480457"/>
              <a:gd name="connsiteX2" fmla="*/ 928914 w 928914"/>
              <a:gd name="connsiteY2" fmla="*/ 0 h 1480457"/>
              <a:gd name="connsiteX3" fmla="*/ 928914 w 928914"/>
              <a:gd name="connsiteY3" fmla="*/ 0 h 1480457"/>
              <a:gd name="connsiteX4" fmla="*/ 928914 w 928914"/>
              <a:gd name="connsiteY4" fmla="*/ 0 h 14804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28914" h="1480457">
                <a:moveTo>
                  <a:pt x="0" y="1480457"/>
                </a:moveTo>
                <a:cubicBezTo>
                  <a:pt x="198362" y="1422400"/>
                  <a:pt x="396724" y="1364343"/>
                  <a:pt x="551543" y="1117600"/>
                </a:cubicBezTo>
                <a:cubicBezTo>
                  <a:pt x="706362" y="870857"/>
                  <a:pt x="928914" y="0"/>
                  <a:pt x="928914" y="0"/>
                </a:cubicBezTo>
                <a:lnTo>
                  <a:pt x="928914" y="0"/>
                </a:lnTo>
                <a:lnTo>
                  <a:pt x="928914" y="0"/>
                </a:lnTo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l-PL"/>
          </a:p>
        </p:txBody>
      </p:sp>
      <p:sp>
        <p:nvSpPr>
          <p:cNvPr id="15" name="Dowolny kształt 14"/>
          <p:cNvSpPr/>
          <p:nvPr/>
        </p:nvSpPr>
        <p:spPr>
          <a:xfrm>
            <a:off x="1887538" y="3121025"/>
            <a:ext cx="1219200" cy="1058863"/>
          </a:xfrm>
          <a:custGeom>
            <a:avLst/>
            <a:gdLst>
              <a:gd name="connsiteX0" fmla="*/ 0 w 1219200"/>
              <a:gd name="connsiteY0" fmla="*/ 1059543 h 1059543"/>
              <a:gd name="connsiteX1" fmla="*/ 667657 w 1219200"/>
              <a:gd name="connsiteY1" fmla="*/ 798286 h 1059543"/>
              <a:gd name="connsiteX2" fmla="*/ 1219200 w 1219200"/>
              <a:gd name="connsiteY2" fmla="*/ 0 h 1059543"/>
              <a:gd name="connsiteX3" fmla="*/ 1219200 w 1219200"/>
              <a:gd name="connsiteY3" fmla="*/ 0 h 10595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" h="1059543">
                <a:moveTo>
                  <a:pt x="0" y="1059543"/>
                </a:moveTo>
                <a:cubicBezTo>
                  <a:pt x="232228" y="1017210"/>
                  <a:pt x="464457" y="974877"/>
                  <a:pt x="667657" y="798286"/>
                </a:cubicBezTo>
                <a:cubicBezTo>
                  <a:pt x="870857" y="621695"/>
                  <a:pt x="1219200" y="0"/>
                  <a:pt x="1219200" y="0"/>
                </a:cubicBezTo>
                <a:lnTo>
                  <a:pt x="1219200" y="0"/>
                </a:lnTo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l-PL"/>
          </a:p>
        </p:txBody>
      </p:sp>
      <p:sp>
        <p:nvSpPr>
          <p:cNvPr id="21512" name="pole tekstowe 15"/>
          <p:cNvSpPr txBox="1">
            <a:spLocks noChangeArrowheads="1"/>
          </p:cNvSpPr>
          <p:nvPr/>
        </p:nvSpPr>
        <p:spPr bwMode="auto">
          <a:xfrm>
            <a:off x="1979613" y="3054350"/>
            <a:ext cx="744537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l-PL" altLang="pl-PL" sz="1200"/>
              <a:t>SRSS</a:t>
            </a:r>
          </a:p>
        </p:txBody>
      </p:sp>
      <p:sp>
        <p:nvSpPr>
          <p:cNvPr id="21513" name="pole tekstowe 16"/>
          <p:cNvSpPr txBox="1">
            <a:spLocks noChangeArrowheads="1"/>
          </p:cNvSpPr>
          <p:nvPr/>
        </p:nvSpPr>
        <p:spPr bwMode="auto">
          <a:xfrm>
            <a:off x="2987675" y="2797175"/>
            <a:ext cx="6477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l-PL" altLang="pl-PL" sz="1200"/>
              <a:t>LRSS</a:t>
            </a:r>
          </a:p>
        </p:txBody>
      </p:sp>
      <p:sp>
        <p:nvSpPr>
          <p:cNvPr id="18" name="Elipsa 17"/>
          <p:cNvSpPr/>
          <p:nvPr/>
        </p:nvSpPr>
        <p:spPr>
          <a:xfrm>
            <a:off x="1547813" y="4508500"/>
            <a:ext cx="215900" cy="215900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pl-PL" sz="1100" dirty="0">
                <a:solidFill>
                  <a:schemeClr val="tx1"/>
                </a:solidFill>
              </a:rPr>
              <a:t>A</a:t>
            </a:r>
          </a:p>
        </p:txBody>
      </p:sp>
      <p:sp>
        <p:nvSpPr>
          <p:cNvPr id="19" name="Elipsa 18"/>
          <p:cNvSpPr/>
          <p:nvPr/>
        </p:nvSpPr>
        <p:spPr>
          <a:xfrm>
            <a:off x="1779588" y="4051300"/>
            <a:ext cx="215900" cy="215900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pl-PL" sz="1100" dirty="0">
                <a:solidFill>
                  <a:schemeClr val="tx1"/>
                </a:solidFill>
              </a:rPr>
              <a:t>B</a:t>
            </a:r>
          </a:p>
        </p:txBody>
      </p:sp>
      <p:cxnSp>
        <p:nvCxnSpPr>
          <p:cNvPr id="21" name="Łącznik prostoliniowy 20"/>
          <p:cNvCxnSpPr/>
          <p:nvPr/>
        </p:nvCxnSpPr>
        <p:spPr>
          <a:xfrm flipH="1">
            <a:off x="1116013" y="4630738"/>
            <a:ext cx="431800" cy="0"/>
          </a:xfrm>
          <a:prstGeom prst="line">
            <a:avLst/>
          </a:prstGeom>
          <a:ln>
            <a:solidFill>
              <a:schemeClr val="tx1"/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Łącznik prostoliniowy 24"/>
          <p:cNvCxnSpPr>
            <a:stCxn id="19" idx="2"/>
          </p:cNvCxnSpPr>
          <p:nvPr/>
        </p:nvCxnSpPr>
        <p:spPr>
          <a:xfrm flipH="1">
            <a:off x="1116013" y="4159250"/>
            <a:ext cx="663575" cy="0"/>
          </a:xfrm>
          <a:prstGeom prst="line">
            <a:avLst/>
          </a:prstGeom>
          <a:ln>
            <a:solidFill>
              <a:schemeClr val="tx1"/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518" name="pole tekstowe 25"/>
          <p:cNvSpPr txBox="1">
            <a:spLocks noChangeArrowheads="1"/>
          </p:cNvSpPr>
          <p:nvPr/>
        </p:nvSpPr>
        <p:spPr bwMode="auto">
          <a:xfrm>
            <a:off x="741363" y="4005263"/>
            <a:ext cx="358775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l-PL" altLang="pl-PL" sz="1200"/>
              <a:t>p</a:t>
            </a:r>
            <a:r>
              <a:rPr lang="pl-PL" altLang="pl-PL" sz="1200" baseline="-25000"/>
              <a:t>1</a:t>
            </a:r>
          </a:p>
        </p:txBody>
      </p:sp>
      <p:sp>
        <p:nvSpPr>
          <p:cNvPr id="21519" name="pole tekstowe 26"/>
          <p:cNvSpPr txBox="1">
            <a:spLocks noChangeArrowheads="1"/>
          </p:cNvSpPr>
          <p:nvPr/>
        </p:nvSpPr>
        <p:spPr bwMode="auto">
          <a:xfrm>
            <a:off x="755650" y="4478338"/>
            <a:ext cx="360363" cy="277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l-PL" altLang="pl-PL" sz="1200"/>
              <a:t>p</a:t>
            </a:r>
            <a:r>
              <a:rPr lang="pl-PL" altLang="pl-PL" sz="1200" baseline="-25000"/>
              <a:t>0</a:t>
            </a:r>
          </a:p>
        </p:txBody>
      </p:sp>
      <p:sp>
        <p:nvSpPr>
          <p:cNvPr id="21520" name="pole tekstowe 27"/>
          <p:cNvSpPr txBox="1">
            <a:spLocks noChangeArrowheads="1"/>
          </p:cNvSpPr>
          <p:nvPr/>
        </p:nvSpPr>
        <p:spPr bwMode="auto">
          <a:xfrm>
            <a:off x="2517775" y="5300663"/>
            <a:ext cx="792163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l-PL" altLang="pl-PL" sz="1200"/>
              <a:t>wielkość produkcji</a:t>
            </a:r>
          </a:p>
        </p:txBody>
      </p:sp>
      <p:sp>
        <p:nvSpPr>
          <p:cNvPr id="21521" name="pole tekstowe 28"/>
          <p:cNvSpPr txBox="1">
            <a:spLocks noChangeArrowheads="1"/>
          </p:cNvSpPr>
          <p:nvPr/>
        </p:nvSpPr>
        <p:spPr bwMode="auto">
          <a:xfrm rot="-5400000">
            <a:off x="500063" y="3325813"/>
            <a:ext cx="758825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l-PL" altLang="pl-PL" sz="1200"/>
              <a:t>cena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ymbol zastępczy zawartości 2"/>
          <p:cNvSpPr>
            <a:spLocks noGrp="1"/>
          </p:cNvSpPr>
          <p:nvPr>
            <p:ph idx="1"/>
          </p:nvPr>
        </p:nvSpPr>
        <p:spPr>
          <a:xfrm>
            <a:off x="457200" y="692150"/>
            <a:ext cx="8229600" cy="5434013"/>
          </a:xfrm>
        </p:spPr>
        <p:txBody>
          <a:bodyPr/>
          <a:lstStyle/>
          <a:p>
            <a:pPr marL="0" indent="0" algn="just">
              <a:buFontTx/>
              <a:buNone/>
            </a:pPr>
            <a:r>
              <a:rPr lang="pl-PL" altLang="pl-PL" smtClean="0"/>
              <a:t>Krzywa LRSS posiada bardziej łagodne nachylenie niż krzywa SRSS, co oznacza, że jest bardziej elastyczna.</a:t>
            </a:r>
          </a:p>
          <a:p>
            <a:pPr marL="0" indent="0" algn="just">
              <a:buFontTx/>
              <a:buNone/>
            </a:pPr>
            <a:endParaRPr lang="pl-PL" altLang="pl-PL" smtClean="0"/>
          </a:p>
          <a:p>
            <a:pPr marL="0" indent="0" algn="just">
              <a:buFontTx/>
              <a:buNone/>
            </a:pPr>
            <a:r>
              <a:rPr lang="pl-PL" altLang="pl-PL" smtClean="0"/>
              <a:t>W długim okresie przedsiębiorstwo może </a:t>
            </a:r>
            <a:br>
              <a:rPr lang="pl-PL" altLang="pl-PL" smtClean="0"/>
            </a:br>
            <a:r>
              <a:rPr lang="pl-PL" altLang="pl-PL" smtClean="0"/>
              <a:t>o wiele bardziej zwiększyć wielkość produkcji na skutek danego wzrostu ceny, ponieważ wszystkie czynniki wytwórcze są zmienne.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ytuł 1"/>
          <p:cNvSpPr>
            <a:spLocks noGrp="1"/>
          </p:cNvSpPr>
          <p:nvPr>
            <p:ph type="title"/>
          </p:nvPr>
        </p:nvSpPr>
        <p:spPr>
          <a:xfrm>
            <a:off x="468313" y="2420938"/>
            <a:ext cx="8229600" cy="1143000"/>
          </a:xfrm>
        </p:spPr>
        <p:txBody>
          <a:bodyPr/>
          <a:lstStyle/>
          <a:p>
            <a:r>
              <a:rPr lang="pl-PL" altLang="pl-PL" b="1" smtClean="0">
                <a:solidFill>
                  <a:srgbClr val="FF0000"/>
                </a:solidFill>
              </a:rPr>
              <a:t>Krzywa podaży dla gałęzi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FontTx/>
              <a:buNone/>
            </a:pPr>
            <a:r>
              <a:rPr lang="pl-PL" altLang="pl-PL" sz="2800" smtClean="0"/>
              <a:t>W warunkach konkurencji doskonałej w gałęzi znajduje się wiele przedsiębiorstw. </a:t>
            </a:r>
          </a:p>
          <a:p>
            <a:pPr marL="0" indent="0" algn="just">
              <a:buFontTx/>
              <a:buNone/>
            </a:pPr>
            <a:endParaRPr lang="pl-PL" altLang="pl-PL" sz="2800" smtClean="0"/>
          </a:p>
          <a:p>
            <a:pPr marL="0" indent="0" algn="just">
              <a:buFontTx/>
              <a:buNone/>
            </a:pPr>
            <a:r>
              <a:rPr lang="pl-PL" altLang="pl-PL" sz="2800" b="1" smtClean="0">
                <a:solidFill>
                  <a:srgbClr val="0070C0"/>
                </a:solidFill>
              </a:rPr>
              <a:t>W krótkim okresie </a:t>
            </a:r>
            <a:r>
              <a:rPr lang="pl-PL" altLang="pl-PL" sz="2800" smtClean="0"/>
              <a:t>stała jest liczba przedsiębiorstw oraz ilość stałych czynników wytwórczych. </a:t>
            </a:r>
          </a:p>
          <a:p>
            <a:pPr marL="0" indent="0" algn="just">
              <a:buFontTx/>
              <a:buNone/>
            </a:pPr>
            <a:endParaRPr lang="pl-PL" altLang="pl-PL" sz="2800" smtClean="0"/>
          </a:p>
          <a:p>
            <a:pPr marL="0" indent="0" algn="just">
              <a:buFontTx/>
              <a:buNone/>
            </a:pPr>
            <a:r>
              <a:rPr lang="pl-PL" altLang="pl-PL" sz="2800" b="1" smtClean="0">
                <a:solidFill>
                  <a:srgbClr val="0070C0"/>
                </a:solidFill>
              </a:rPr>
              <a:t>W długim okresie </a:t>
            </a:r>
            <a:r>
              <a:rPr lang="pl-PL" altLang="pl-PL" sz="2800" smtClean="0"/>
              <a:t>może zmieniać się zarówno liczba przedsiębiorstw jak również ilość wszystkich czynników wytwórczych</a:t>
            </a:r>
            <a:r>
              <a:rPr lang="pl-PL" altLang="pl-PL" smtClean="0"/>
              <a:t>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altLang="pl-PL" sz="3600" b="1" smtClean="0">
                <a:solidFill>
                  <a:srgbClr val="0070C0"/>
                </a:solidFill>
              </a:rPr>
              <a:t>Konstrukcja krzywej podaży gałęzi</a:t>
            </a:r>
          </a:p>
        </p:txBody>
      </p:sp>
      <p:cxnSp>
        <p:nvCxnSpPr>
          <p:cNvPr id="5" name="Łącznik prosty ze strzałką 4"/>
          <p:cNvCxnSpPr/>
          <p:nvPr/>
        </p:nvCxnSpPr>
        <p:spPr>
          <a:xfrm flipV="1">
            <a:off x="900113" y="3284538"/>
            <a:ext cx="0" cy="1800225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Łącznik prosty ze strzałką 6"/>
          <p:cNvCxnSpPr/>
          <p:nvPr/>
        </p:nvCxnSpPr>
        <p:spPr>
          <a:xfrm>
            <a:off x="900113" y="5084763"/>
            <a:ext cx="1511300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605" name="pole tekstowe 7"/>
          <p:cNvSpPr txBox="1">
            <a:spLocks noChangeArrowheads="1"/>
          </p:cNvSpPr>
          <p:nvPr/>
        </p:nvSpPr>
        <p:spPr bwMode="auto">
          <a:xfrm>
            <a:off x="1584325" y="5305425"/>
            <a:ext cx="1008063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l-PL" altLang="pl-PL" sz="1200"/>
              <a:t>produkcja</a:t>
            </a:r>
            <a:r>
              <a:rPr lang="pl-PL" altLang="pl-PL" sz="1800"/>
              <a:t> </a:t>
            </a:r>
          </a:p>
        </p:txBody>
      </p:sp>
      <p:sp>
        <p:nvSpPr>
          <p:cNvPr id="25606" name="pole tekstowe 8"/>
          <p:cNvSpPr txBox="1">
            <a:spLocks noChangeArrowheads="1"/>
          </p:cNvSpPr>
          <p:nvPr/>
        </p:nvSpPr>
        <p:spPr bwMode="auto">
          <a:xfrm rot="-5400000">
            <a:off x="84138" y="3284537"/>
            <a:ext cx="75565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l-PL" altLang="pl-PL" sz="1200"/>
              <a:t>cena</a:t>
            </a:r>
          </a:p>
        </p:txBody>
      </p:sp>
      <p:sp>
        <p:nvSpPr>
          <p:cNvPr id="25607" name="pole tekstowe 9"/>
          <p:cNvSpPr txBox="1">
            <a:spLocks noChangeArrowheads="1"/>
          </p:cNvSpPr>
          <p:nvPr/>
        </p:nvSpPr>
        <p:spPr bwMode="auto">
          <a:xfrm>
            <a:off x="846138" y="5732463"/>
            <a:ext cx="1565275" cy="277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l-PL" altLang="pl-PL" sz="1200"/>
              <a:t>przedsiębiorstwo  A</a:t>
            </a:r>
          </a:p>
        </p:txBody>
      </p:sp>
      <p:cxnSp>
        <p:nvCxnSpPr>
          <p:cNvPr id="13" name="Łącznik prostoliniowy 12"/>
          <p:cNvCxnSpPr/>
          <p:nvPr/>
        </p:nvCxnSpPr>
        <p:spPr>
          <a:xfrm flipH="1">
            <a:off x="793750" y="4652963"/>
            <a:ext cx="106363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Łącznik prostoliniowy 15"/>
          <p:cNvCxnSpPr/>
          <p:nvPr/>
        </p:nvCxnSpPr>
        <p:spPr>
          <a:xfrm flipH="1">
            <a:off x="793750" y="4292600"/>
            <a:ext cx="106363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Łącznik prostoliniowy 16"/>
          <p:cNvCxnSpPr/>
          <p:nvPr/>
        </p:nvCxnSpPr>
        <p:spPr>
          <a:xfrm flipH="1">
            <a:off x="792163" y="3644900"/>
            <a:ext cx="10636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611" name="pole tekstowe 17"/>
          <p:cNvSpPr txBox="1">
            <a:spLocks noChangeArrowheads="1"/>
          </p:cNvSpPr>
          <p:nvPr/>
        </p:nvSpPr>
        <p:spPr bwMode="auto">
          <a:xfrm>
            <a:off x="539750" y="4514850"/>
            <a:ext cx="360363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l-PL" altLang="pl-PL" sz="1200"/>
              <a:t>p</a:t>
            </a:r>
            <a:r>
              <a:rPr lang="pl-PL" altLang="pl-PL" sz="1200" baseline="-25000"/>
              <a:t>1</a:t>
            </a:r>
          </a:p>
        </p:txBody>
      </p:sp>
      <p:sp>
        <p:nvSpPr>
          <p:cNvPr id="25612" name="pole tekstowe 18"/>
          <p:cNvSpPr txBox="1">
            <a:spLocks noChangeArrowheads="1"/>
          </p:cNvSpPr>
          <p:nvPr/>
        </p:nvSpPr>
        <p:spPr bwMode="auto">
          <a:xfrm>
            <a:off x="538163" y="4154488"/>
            <a:ext cx="360362" cy="277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l-PL" altLang="pl-PL" sz="1200"/>
              <a:t>p</a:t>
            </a:r>
            <a:r>
              <a:rPr lang="pl-PL" altLang="pl-PL" sz="1200" baseline="-25000"/>
              <a:t>2</a:t>
            </a:r>
          </a:p>
        </p:txBody>
      </p:sp>
      <p:sp>
        <p:nvSpPr>
          <p:cNvPr id="25613" name="pole tekstowe 19"/>
          <p:cNvSpPr txBox="1">
            <a:spLocks noChangeArrowheads="1"/>
          </p:cNvSpPr>
          <p:nvPr/>
        </p:nvSpPr>
        <p:spPr bwMode="auto">
          <a:xfrm>
            <a:off x="538163" y="3524250"/>
            <a:ext cx="360362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l-PL" altLang="pl-PL" sz="1200"/>
              <a:t>p</a:t>
            </a:r>
            <a:r>
              <a:rPr lang="pl-PL" altLang="pl-PL" sz="1200" baseline="-25000"/>
              <a:t>3</a:t>
            </a:r>
          </a:p>
        </p:txBody>
      </p:sp>
      <p:cxnSp>
        <p:nvCxnSpPr>
          <p:cNvPr id="21" name="Łącznik prosty ze strzałką 20"/>
          <p:cNvCxnSpPr/>
          <p:nvPr/>
        </p:nvCxnSpPr>
        <p:spPr>
          <a:xfrm flipV="1">
            <a:off x="3570288" y="3254375"/>
            <a:ext cx="0" cy="1800225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Łącznik prosty ze strzałką 21"/>
          <p:cNvCxnSpPr/>
          <p:nvPr/>
        </p:nvCxnSpPr>
        <p:spPr>
          <a:xfrm>
            <a:off x="3570288" y="5057775"/>
            <a:ext cx="1512887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616" name="pole tekstowe 22"/>
          <p:cNvSpPr txBox="1">
            <a:spLocks noChangeArrowheads="1"/>
          </p:cNvSpPr>
          <p:nvPr/>
        </p:nvSpPr>
        <p:spPr bwMode="auto">
          <a:xfrm>
            <a:off x="4254500" y="5160963"/>
            <a:ext cx="1008063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l-PL" altLang="pl-PL" sz="1200"/>
              <a:t>produkcja</a:t>
            </a:r>
            <a:r>
              <a:rPr lang="pl-PL" altLang="pl-PL" sz="1800"/>
              <a:t> </a:t>
            </a:r>
          </a:p>
        </p:txBody>
      </p:sp>
      <p:sp>
        <p:nvSpPr>
          <p:cNvPr id="25617" name="pole tekstowe 23"/>
          <p:cNvSpPr txBox="1">
            <a:spLocks noChangeArrowheads="1"/>
          </p:cNvSpPr>
          <p:nvPr/>
        </p:nvSpPr>
        <p:spPr bwMode="auto">
          <a:xfrm rot="-5400000">
            <a:off x="2755107" y="3283743"/>
            <a:ext cx="755650" cy="277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l-PL" altLang="pl-PL" sz="1200"/>
              <a:t>cena</a:t>
            </a:r>
          </a:p>
        </p:txBody>
      </p:sp>
      <p:sp>
        <p:nvSpPr>
          <p:cNvPr id="25618" name="pole tekstowe 24"/>
          <p:cNvSpPr txBox="1">
            <a:spLocks noChangeArrowheads="1"/>
          </p:cNvSpPr>
          <p:nvPr/>
        </p:nvSpPr>
        <p:spPr bwMode="auto">
          <a:xfrm>
            <a:off x="3517900" y="5732463"/>
            <a:ext cx="1565275" cy="277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l-PL" altLang="pl-PL" sz="1200"/>
              <a:t>przedsiębiorstwo  B</a:t>
            </a:r>
          </a:p>
        </p:txBody>
      </p:sp>
      <p:cxnSp>
        <p:nvCxnSpPr>
          <p:cNvPr id="26" name="Łącznik prostoliniowy 25"/>
          <p:cNvCxnSpPr/>
          <p:nvPr/>
        </p:nvCxnSpPr>
        <p:spPr>
          <a:xfrm flipH="1">
            <a:off x="3463925" y="4652963"/>
            <a:ext cx="106363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Łącznik prostoliniowy 26"/>
          <p:cNvCxnSpPr/>
          <p:nvPr/>
        </p:nvCxnSpPr>
        <p:spPr>
          <a:xfrm flipH="1">
            <a:off x="3463925" y="4292600"/>
            <a:ext cx="106363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Łącznik prostoliniowy 27"/>
          <p:cNvCxnSpPr/>
          <p:nvPr/>
        </p:nvCxnSpPr>
        <p:spPr>
          <a:xfrm flipH="1">
            <a:off x="3462338" y="3644900"/>
            <a:ext cx="10636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622" name="pole tekstowe 28"/>
          <p:cNvSpPr txBox="1">
            <a:spLocks noChangeArrowheads="1"/>
          </p:cNvSpPr>
          <p:nvPr/>
        </p:nvSpPr>
        <p:spPr bwMode="auto">
          <a:xfrm>
            <a:off x="3209925" y="4514850"/>
            <a:ext cx="360363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l-PL" altLang="pl-PL" sz="1200"/>
              <a:t>p</a:t>
            </a:r>
            <a:r>
              <a:rPr lang="pl-PL" altLang="pl-PL" sz="1200" baseline="-25000"/>
              <a:t>1</a:t>
            </a:r>
          </a:p>
        </p:txBody>
      </p:sp>
      <p:sp>
        <p:nvSpPr>
          <p:cNvPr id="25623" name="pole tekstowe 29"/>
          <p:cNvSpPr txBox="1">
            <a:spLocks noChangeArrowheads="1"/>
          </p:cNvSpPr>
          <p:nvPr/>
        </p:nvSpPr>
        <p:spPr bwMode="auto">
          <a:xfrm>
            <a:off x="3209925" y="4154488"/>
            <a:ext cx="358775" cy="277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l-PL" altLang="pl-PL" sz="1200"/>
              <a:t>p</a:t>
            </a:r>
            <a:r>
              <a:rPr lang="pl-PL" altLang="pl-PL" sz="1200" baseline="-25000"/>
              <a:t>2</a:t>
            </a:r>
          </a:p>
        </p:txBody>
      </p:sp>
      <p:sp>
        <p:nvSpPr>
          <p:cNvPr id="25624" name="pole tekstowe 30"/>
          <p:cNvSpPr txBox="1">
            <a:spLocks noChangeArrowheads="1"/>
          </p:cNvSpPr>
          <p:nvPr/>
        </p:nvSpPr>
        <p:spPr bwMode="auto">
          <a:xfrm>
            <a:off x="3209925" y="3524250"/>
            <a:ext cx="358775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l-PL" altLang="pl-PL" sz="1200"/>
              <a:t>p</a:t>
            </a:r>
            <a:r>
              <a:rPr lang="pl-PL" altLang="pl-PL" sz="1200" baseline="-25000"/>
              <a:t>3</a:t>
            </a:r>
          </a:p>
        </p:txBody>
      </p:sp>
      <p:cxnSp>
        <p:nvCxnSpPr>
          <p:cNvPr id="32" name="Łącznik prosty ze strzałką 31"/>
          <p:cNvCxnSpPr/>
          <p:nvPr/>
        </p:nvCxnSpPr>
        <p:spPr>
          <a:xfrm flipV="1">
            <a:off x="6156325" y="3284538"/>
            <a:ext cx="0" cy="1800225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Łącznik prosty ze strzałką 32"/>
          <p:cNvCxnSpPr/>
          <p:nvPr/>
        </p:nvCxnSpPr>
        <p:spPr>
          <a:xfrm>
            <a:off x="6156325" y="5084763"/>
            <a:ext cx="1871663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627" name="pole tekstowe 33"/>
          <p:cNvSpPr txBox="1">
            <a:spLocks noChangeArrowheads="1"/>
          </p:cNvSpPr>
          <p:nvPr/>
        </p:nvSpPr>
        <p:spPr bwMode="auto">
          <a:xfrm>
            <a:off x="6843713" y="5364163"/>
            <a:ext cx="1008062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l-PL" altLang="pl-PL" sz="1200"/>
              <a:t>produkcja</a:t>
            </a:r>
            <a:r>
              <a:rPr lang="pl-PL" altLang="pl-PL" sz="1800"/>
              <a:t> </a:t>
            </a:r>
          </a:p>
        </p:txBody>
      </p:sp>
      <p:sp>
        <p:nvSpPr>
          <p:cNvPr id="25628" name="pole tekstowe 34"/>
          <p:cNvSpPr txBox="1">
            <a:spLocks noChangeArrowheads="1"/>
          </p:cNvSpPr>
          <p:nvPr/>
        </p:nvSpPr>
        <p:spPr bwMode="auto">
          <a:xfrm rot="-5400000">
            <a:off x="5341144" y="3283744"/>
            <a:ext cx="755650" cy="277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l-PL" altLang="pl-PL" sz="1200"/>
              <a:t>cena</a:t>
            </a:r>
          </a:p>
        </p:txBody>
      </p:sp>
      <p:sp>
        <p:nvSpPr>
          <p:cNvPr id="25629" name="pole tekstowe 35"/>
          <p:cNvSpPr txBox="1">
            <a:spLocks noChangeArrowheads="1"/>
          </p:cNvSpPr>
          <p:nvPr/>
        </p:nvSpPr>
        <p:spPr bwMode="auto">
          <a:xfrm>
            <a:off x="6561138" y="5732463"/>
            <a:ext cx="1565275" cy="277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l-PL" altLang="pl-PL" sz="1200"/>
              <a:t>gałąź</a:t>
            </a:r>
          </a:p>
        </p:txBody>
      </p:sp>
      <p:cxnSp>
        <p:nvCxnSpPr>
          <p:cNvPr id="37" name="Łącznik prostoliniowy 36"/>
          <p:cNvCxnSpPr/>
          <p:nvPr/>
        </p:nvCxnSpPr>
        <p:spPr>
          <a:xfrm flipH="1">
            <a:off x="6049963" y="4652963"/>
            <a:ext cx="10636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Łącznik prostoliniowy 37"/>
          <p:cNvCxnSpPr/>
          <p:nvPr/>
        </p:nvCxnSpPr>
        <p:spPr>
          <a:xfrm flipH="1">
            <a:off x="6049963" y="4292600"/>
            <a:ext cx="10636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Łącznik prostoliniowy 38"/>
          <p:cNvCxnSpPr/>
          <p:nvPr/>
        </p:nvCxnSpPr>
        <p:spPr>
          <a:xfrm flipH="1">
            <a:off x="6048375" y="3644900"/>
            <a:ext cx="106363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633" name="pole tekstowe 39"/>
          <p:cNvSpPr txBox="1">
            <a:spLocks noChangeArrowheads="1"/>
          </p:cNvSpPr>
          <p:nvPr/>
        </p:nvSpPr>
        <p:spPr bwMode="auto">
          <a:xfrm>
            <a:off x="5795963" y="4514850"/>
            <a:ext cx="360362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l-PL" altLang="pl-PL" sz="1200"/>
              <a:t>p</a:t>
            </a:r>
            <a:r>
              <a:rPr lang="pl-PL" altLang="pl-PL" sz="1200" baseline="-25000"/>
              <a:t>1</a:t>
            </a:r>
          </a:p>
        </p:txBody>
      </p:sp>
      <p:sp>
        <p:nvSpPr>
          <p:cNvPr id="25634" name="pole tekstowe 40"/>
          <p:cNvSpPr txBox="1">
            <a:spLocks noChangeArrowheads="1"/>
          </p:cNvSpPr>
          <p:nvPr/>
        </p:nvSpPr>
        <p:spPr bwMode="auto">
          <a:xfrm>
            <a:off x="5794375" y="4154488"/>
            <a:ext cx="360363" cy="277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l-PL" altLang="pl-PL" sz="1200"/>
              <a:t>p</a:t>
            </a:r>
            <a:r>
              <a:rPr lang="pl-PL" altLang="pl-PL" sz="1200" baseline="-25000"/>
              <a:t>2</a:t>
            </a:r>
          </a:p>
        </p:txBody>
      </p:sp>
      <p:sp>
        <p:nvSpPr>
          <p:cNvPr id="25635" name="pole tekstowe 41"/>
          <p:cNvSpPr txBox="1">
            <a:spLocks noChangeArrowheads="1"/>
          </p:cNvSpPr>
          <p:nvPr/>
        </p:nvSpPr>
        <p:spPr bwMode="auto">
          <a:xfrm>
            <a:off x="5794375" y="3524250"/>
            <a:ext cx="360363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l-PL" altLang="pl-PL" sz="1200"/>
              <a:t>p</a:t>
            </a:r>
            <a:r>
              <a:rPr lang="pl-PL" altLang="pl-PL" sz="1200" baseline="-25000"/>
              <a:t>3</a:t>
            </a:r>
          </a:p>
        </p:txBody>
      </p:sp>
      <p:cxnSp>
        <p:nvCxnSpPr>
          <p:cNvPr id="44" name="Łącznik prostoliniowy 43"/>
          <p:cNvCxnSpPr>
            <a:stCxn id="25611" idx="3"/>
          </p:cNvCxnSpPr>
          <p:nvPr/>
        </p:nvCxnSpPr>
        <p:spPr>
          <a:xfrm flipV="1">
            <a:off x="900113" y="4652963"/>
            <a:ext cx="287337" cy="0"/>
          </a:xfrm>
          <a:prstGeom prst="line">
            <a:avLst/>
          </a:prstGeom>
          <a:ln>
            <a:solidFill>
              <a:schemeClr val="tx1"/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Dowolny kształt 44"/>
          <p:cNvSpPr/>
          <p:nvPr/>
        </p:nvSpPr>
        <p:spPr>
          <a:xfrm>
            <a:off x="1176338" y="3371850"/>
            <a:ext cx="719137" cy="1276350"/>
          </a:xfrm>
          <a:custGeom>
            <a:avLst/>
            <a:gdLst>
              <a:gd name="connsiteX0" fmla="*/ 0 w 719137"/>
              <a:gd name="connsiteY0" fmla="*/ 1276350 h 1276350"/>
              <a:gd name="connsiteX1" fmla="*/ 452437 w 719137"/>
              <a:gd name="connsiteY1" fmla="*/ 671513 h 1276350"/>
              <a:gd name="connsiteX2" fmla="*/ 719137 w 719137"/>
              <a:gd name="connsiteY2" fmla="*/ 0 h 1276350"/>
              <a:gd name="connsiteX3" fmla="*/ 719137 w 719137"/>
              <a:gd name="connsiteY3" fmla="*/ 0 h 12763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19137" h="1276350">
                <a:moveTo>
                  <a:pt x="0" y="1276350"/>
                </a:moveTo>
                <a:cubicBezTo>
                  <a:pt x="166290" y="1080294"/>
                  <a:pt x="332581" y="884238"/>
                  <a:pt x="452437" y="671513"/>
                </a:cubicBezTo>
                <a:cubicBezTo>
                  <a:pt x="572293" y="458788"/>
                  <a:pt x="719137" y="0"/>
                  <a:pt x="719137" y="0"/>
                </a:cubicBezTo>
                <a:lnTo>
                  <a:pt x="719137" y="0"/>
                </a:lnTo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l-PL"/>
          </a:p>
        </p:txBody>
      </p:sp>
      <p:cxnSp>
        <p:nvCxnSpPr>
          <p:cNvPr id="47" name="Łącznik prosty ze strzałką 46"/>
          <p:cNvCxnSpPr/>
          <p:nvPr/>
        </p:nvCxnSpPr>
        <p:spPr>
          <a:xfrm flipV="1">
            <a:off x="900113" y="3640138"/>
            <a:ext cx="936625" cy="9525"/>
          </a:xfrm>
          <a:prstGeom prst="straightConnector1">
            <a:avLst/>
          </a:prstGeom>
          <a:ln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Elipsa 52"/>
          <p:cNvSpPr/>
          <p:nvPr/>
        </p:nvSpPr>
        <p:spPr>
          <a:xfrm>
            <a:off x="1763713" y="3603625"/>
            <a:ext cx="73025" cy="58738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l-PL"/>
          </a:p>
        </p:txBody>
      </p:sp>
      <p:cxnSp>
        <p:nvCxnSpPr>
          <p:cNvPr id="55" name="Łącznik prostoliniowy 54"/>
          <p:cNvCxnSpPr>
            <a:stCxn id="53" idx="4"/>
          </p:cNvCxnSpPr>
          <p:nvPr/>
        </p:nvCxnSpPr>
        <p:spPr>
          <a:xfrm>
            <a:off x="1800225" y="3662363"/>
            <a:ext cx="0" cy="1422400"/>
          </a:xfrm>
          <a:prstGeom prst="line">
            <a:avLst/>
          </a:prstGeom>
          <a:ln>
            <a:solidFill>
              <a:schemeClr val="tx1"/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641" name="pole tekstowe 55"/>
          <p:cNvSpPr txBox="1">
            <a:spLocks noChangeArrowheads="1"/>
          </p:cNvSpPr>
          <p:nvPr/>
        </p:nvSpPr>
        <p:spPr bwMode="auto">
          <a:xfrm>
            <a:off x="1601788" y="5084763"/>
            <a:ext cx="396875" cy="277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l-PL" altLang="pl-PL" sz="1200"/>
              <a:t>Q</a:t>
            </a:r>
            <a:r>
              <a:rPr lang="pl-PL" altLang="pl-PL" sz="1200" baseline="-25000"/>
              <a:t>1</a:t>
            </a:r>
          </a:p>
        </p:txBody>
      </p:sp>
      <p:cxnSp>
        <p:nvCxnSpPr>
          <p:cNvPr id="58" name="Łącznik prostoliniowy 57"/>
          <p:cNvCxnSpPr>
            <a:stCxn id="25623" idx="3"/>
          </p:cNvCxnSpPr>
          <p:nvPr/>
        </p:nvCxnSpPr>
        <p:spPr>
          <a:xfrm flipV="1">
            <a:off x="3568700" y="4292600"/>
            <a:ext cx="211138" cy="0"/>
          </a:xfrm>
          <a:prstGeom prst="line">
            <a:avLst/>
          </a:prstGeom>
          <a:ln>
            <a:solidFill>
              <a:schemeClr val="tx1"/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Dowolny kształt 59"/>
          <p:cNvSpPr/>
          <p:nvPr/>
        </p:nvSpPr>
        <p:spPr>
          <a:xfrm>
            <a:off x="3781425" y="3333750"/>
            <a:ext cx="471488" cy="957263"/>
          </a:xfrm>
          <a:custGeom>
            <a:avLst/>
            <a:gdLst>
              <a:gd name="connsiteX0" fmla="*/ 0 w 471488"/>
              <a:gd name="connsiteY0" fmla="*/ 957263 h 957263"/>
              <a:gd name="connsiteX1" fmla="*/ 195263 w 471488"/>
              <a:gd name="connsiteY1" fmla="*/ 714375 h 957263"/>
              <a:gd name="connsiteX2" fmla="*/ 471488 w 471488"/>
              <a:gd name="connsiteY2" fmla="*/ 0 h 9572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471488" h="957263">
                <a:moveTo>
                  <a:pt x="0" y="957263"/>
                </a:moveTo>
                <a:cubicBezTo>
                  <a:pt x="58341" y="915591"/>
                  <a:pt x="116682" y="873919"/>
                  <a:pt x="195263" y="714375"/>
                </a:cubicBezTo>
                <a:cubicBezTo>
                  <a:pt x="273844" y="554831"/>
                  <a:pt x="425450" y="106363"/>
                  <a:pt x="471488" y="0"/>
                </a:cubicBezTo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l-PL"/>
          </a:p>
        </p:txBody>
      </p:sp>
      <p:cxnSp>
        <p:nvCxnSpPr>
          <p:cNvPr id="62" name="Łącznik prosty ze strzałką 61"/>
          <p:cNvCxnSpPr/>
          <p:nvPr/>
        </p:nvCxnSpPr>
        <p:spPr>
          <a:xfrm>
            <a:off x="3568700" y="3644900"/>
            <a:ext cx="571500" cy="4763"/>
          </a:xfrm>
          <a:prstGeom prst="straightConnector1">
            <a:avLst/>
          </a:prstGeom>
          <a:ln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Elipsa 63"/>
          <p:cNvSpPr/>
          <p:nvPr/>
        </p:nvSpPr>
        <p:spPr>
          <a:xfrm>
            <a:off x="4103688" y="3619500"/>
            <a:ext cx="73025" cy="58738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l-PL"/>
          </a:p>
        </p:txBody>
      </p:sp>
      <p:cxnSp>
        <p:nvCxnSpPr>
          <p:cNvPr id="66" name="Łącznik prostoliniowy 65"/>
          <p:cNvCxnSpPr>
            <a:stCxn id="64" idx="0"/>
          </p:cNvCxnSpPr>
          <p:nvPr/>
        </p:nvCxnSpPr>
        <p:spPr>
          <a:xfrm>
            <a:off x="4140200" y="3619500"/>
            <a:ext cx="0" cy="1438275"/>
          </a:xfrm>
          <a:prstGeom prst="line">
            <a:avLst/>
          </a:prstGeom>
          <a:ln>
            <a:solidFill>
              <a:schemeClr val="tx1"/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647" name="pole tekstowe 66"/>
          <p:cNvSpPr txBox="1">
            <a:spLocks noChangeArrowheads="1"/>
          </p:cNvSpPr>
          <p:nvPr/>
        </p:nvSpPr>
        <p:spPr bwMode="auto">
          <a:xfrm>
            <a:off x="3941763" y="5054600"/>
            <a:ext cx="396875" cy="277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l-PL" altLang="pl-PL" sz="1200"/>
              <a:t>Q</a:t>
            </a:r>
            <a:r>
              <a:rPr lang="pl-PL" altLang="pl-PL" sz="1200" baseline="-25000"/>
              <a:t>2</a:t>
            </a:r>
          </a:p>
        </p:txBody>
      </p:sp>
      <p:cxnSp>
        <p:nvCxnSpPr>
          <p:cNvPr id="70" name="Łącznik prostoliniowy 69"/>
          <p:cNvCxnSpPr/>
          <p:nvPr/>
        </p:nvCxnSpPr>
        <p:spPr>
          <a:xfrm flipV="1">
            <a:off x="6156325" y="4289425"/>
            <a:ext cx="57785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Łącznik prostoliniowy 70"/>
          <p:cNvCxnSpPr/>
          <p:nvPr/>
        </p:nvCxnSpPr>
        <p:spPr>
          <a:xfrm flipV="1">
            <a:off x="6734175" y="4292600"/>
            <a:ext cx="211138" cy="0"/>
          </a:xfrm>
          <a:prstGeom prst="line">
            <a:avLst/>
          </a:prstGeom>
          <a:ln>
            <a:solidFill>
              <a:schemeClr val="tx1"/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Łącznik prostoliniowy 71"/>
          <p:cNvCxnSpPr/>
          <p:nvPr/>
        </p:nvCxnSpPr>
        <p:spPr>
          <a:xfrm flipV="1">
            <a:off x="6154738" y="4652963"/>
            <a:ext cx="288925" cy="0"/>
          </a:xfrm>
          <a:prstGeom prst="line">
            <a:avLst/>
          </a:prstGeom>
          <a:ln>
            <a:solidFill>
              <a:schemeClr val="tx1"/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Dowolny kształt 74"/>
          <p:cNvSpPr/>
          <p:nvPr/>
        </p:nvSpPr>
        <p:spPr>
          <a:xfrm>
            <a:off x="6434138" y="4292600"/>
            <a:ext cx="336550" cy="355600"/>
          </a:xfrm>
          <a:custGeom>
            <a:avLst/>
            <a:gdLst>
              <a:gd name="connsiteX0" fmla="*/ 0 w 336223"/>
              <a:gd name="connsiteY0" fmla="*/ 373572 h 373572"/>
              <a:gd name="connsiteX1" fmla="*/ 195262 w 336223"/>
              <a:gd name="connsiteY1" fmla="*/ 202122 h 373572"/>
              <a:gd name="connsiteX2" fmla="*/ 323850 w 336223"/>
              <a:gd name="connsiteY2" fmla="*/ 16385 h 373572"/>
              <a:gd name="connsiteX3" fmla="*/ 323850 w 336223"/>
              <a:gd name="connsiteY3" fmla="*/ 21147 h 3735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36223" h="373572">
                <a:moveTo>
                  <a:pt x="0" y="373572"/>
                </a:moveTo>
                <a:cubicBezTo>
                  <a:pt x="70643" y="317612"/>
                  <a:pt x="141287" y="261653"/>
                  <a:pt x="195262" y="202122"/>
                </a:cubicBezTo>
                <a:cubicBezTo>
                  <a:pt x="249237" y="142591"/>
                  <a:pt x="302419" y="46547"/>
                  <a:pt x="323850" y="16385"/>
                </a:cubicBezTo>
                <a:cubicBezTo>
                  <a:pt x="345281" y="-13777"/>
                  <a:pt x="334565" y="3685"/>
                  <a:pt x="323850" y="21147"/>
                </a:cubicBezTo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l-PL"/>
          </a:p>
        </p:txBody>
      </p:sp>
      <p:sp>
        <p:nvSpPr>
          <p:cNvPr id="76" name="Dowolny kształt 75"/>
          <p:cNvSpPr/>
          <p:nvPr/>
        </p:nvSpPr>
        <p:spPr>
          <a:xfrm>
            <a:off x="6943725" y="3352800"/>
            <a:ext cx="895350" cy="933450"/>
          </a:xfrm>
          <a:custGeom>
            <a:avLst/>
            <a:gdLst>
              <a:gd name="connsiteX0" fmla="*/ 0 w 895350"/>
              <a:gd name="connsiteY0" fmla="*/ 933450 h 933450"/>
              <a:gd name="connsiteX1" fmla="*/ 266700 w 895350"/>
              <a:gd name="connsiteY1" fmla="*/ 742950 h 933450"/>
              <a:gd name="connsiteX2" fmla="*/ 790575 w 895350"/>
              <a:gd name="connsiteY2" fmla="*/ 152400 h 933450"/>
              <a:gd name="connsiteX3" fmla="*/ 895350 w 895350"/>
              <a:gd name="connsiteY3" fmla="*/ 0 h 933450"/>
              <a:gd name="connsiteX4" fmla="*/ 895350 w 895350"/>
              <a:gd name="connsiteY4" fmla="*/ 0 h 9334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95350" h="933450">
                <a:moveTo>
                  <a:pt x="0" y="933450"/>
                </a:moveTo>
                <a:cubicBezTo>
                  <a:pt x="67469" y="903287"/>
                  <a:pt x="134938" y="873125"/>
                  <a:pt x="266700" y="742950"/>
                </a:cubicBezTo>
                <a:cubicBezTo>
                  <a:pt x="398463" y="612775"/>
                  <a:pt x="685800" y="276225"/>
                  <a:pt x="790575" y="152400"/>
                </a:cubicBezTo>
                <a:cubicBezTo>
                  <a:pt x="895350" y="28575"/>
                  <a:pt x="895350" y="0"/>
                  <a:pt x="895350" y="0"/>
                </a:cubicBezTo>
                <a:lnTo>
                  <a:pt x="895350" y="0"/>
                </a:lnTo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l-PL"/>
          </a:p>
        </p:txBody>
      </p:sp>
      <p:sp>
        <p:nvSpPr>
          <p:cNvPr id="77" name="Elipsa 76"/>
          <p:cNvSpPr/>
          <p:nvPr/>
        </p:nvSpPr>
        <p:spPr>
          <a:xfrm>
            <a:off x="6405563" y="4624388"/>
            <a:ext cx="74612" cy="58737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l-PL"/>
          </a:p>
        </p:txBody>
      </p:sp>
      <p:sp>
        <p:nvSpPr>
          <p:cNvPr id="78" name="Elipsa 77"/>
          <p:cNvSpPr/>
          <p:nvPr/>
        </p:nvSpPr>
        <p:spPr>
          <a:xfrm>
            <a:off x="6908800" y="4264025"/>
            <a:ext cx="73025" cy="58738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l-PL"/>
          </a:p>
        </p:txBody>
      </p:sp>
      <p:sp>
        <p:nvSpPr>
          <p:cNvPr id="79" name="Elipsa 78"/>
          <p:cNvSpPr/>
          <p:nvPr/>
        </p:nvSpPr>
        <p:spPr>
          <a:xfrm>
            <a:off x="7558088" y="3619500"/>
            <a:ext cx="73025" cy="58738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l-PL"/>
          </a:p>
        </p:txBody>
      </p:sp>
      <p:cxnSp>
        <p:nvCxnSpPr>
          <p:cNvPr id="82" name="Łącznik prostoliniowy 81"/>
          <p:cNvCxnSpPr>
            <a:stCxn id="79" idx="0"/>
          </p:cNvCxnSpPr>
          <p:nvPr/>
        </p:nvCxnSpPr>
        <p:spPr>
          <a:xfrm>
            <a:off x="7594600" y="3619500"/>
            <a:ext cx="0" cy="1465263"/>
          </a:xfrm>
          <a:prstGeom prst="line">
            <a:avLst/>
          </a:prstGeom>
          <a:ln>
            <a:solidFill>
              <a:schemeClr val="tx1"/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657" name="pole tekstowe 83"/>
          <p:cNvSpPr txBox="1">
            <a:spLocks noChangeArrowheads="1"/>
          </p:cNvSpPr>
          <p:nvPr/>
        </p:nvSpPr>
        <p:spPr bwMode="auto">
          <a:xfrm>
            <a:off x="7197725" y="5087938"/>
            <a:ext cx="79375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l-PL" altLang="pl-PL" sz="1000"/>
              <a:t>Q</a:t>
            </a:r>
            <a:r>
              <a:rPr lang="pl-PL" altLang="pl-PL" sz="1000" baseline="-25000"/>
              <a:t>3</a:t>
            </a:r>
            <a:r>
              <a:rPr lang="pl-PL" altLang="pl-PL" sz="1000"/>
              <a:t>=Q</a:t>
            </a:r>
            <a:r>
              <a:rPr lang="pl-PL" altLang="pl-PL" sz="1000" baseline="-25000"/>
              <a:t>1</a:t>
            </a:r>
            <a:r>
              <a:rPr lang="pl-PL" altLang="pl-PL" sz="1000"/>
              <a:t>+Q</a:t>
            </a:r>
            <a:r>
              <a:rPr lang="pl-PL" altLang="pl-PL" sz="1000" baseline="-25000"/>
              <a:t>2</a:t>
            </a:r>
          </a:p>
        </p:txBody>
      </p:sp>
      <p:cxnSp>
        <p:nvCxnSpPr>
          <p:cNvPr id="86" name="Łącznik prosty ze strzałką 85"/>
          <p:cNvCxnSpPr/>
          <p:nvPr/>
        </p:nvCxnSpPr>
        <p:spPr>
          <a:xfrm flipV="1">
            <a:off x="6154738" y="3633788"/>
            <a:ext cx="1476375" cy="14287"/>
          </a:xfrm>
          <a:prstGeom prst="straightConnector1">
            <a:avLst/>
          </a:prstGeom>
          <a:ln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659" name="pole tekstowe 86"/>
          <p:cNvSpPr txBox="1">
            <a:spLocks noChangeArrowheads="1"/>
          </p:cNvSpPr>
          <p:nvPr/>
        </p:nvSpPr>
        <p:spPr bwMode="auto">
          <a:xfrm>
            <a:off x="1836738" y="3044825"/>
            <a:ext cx="574675" cy="277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l-PL" altLang="pl-PL" sz="1200"/>
              <a:t>S</a:t>
            </a:r>
            <a:r>
              <a:rPr lang="pl-PL" altLang="pl-PL" sz="1200" baseline="-25000"/>
              <a:t>A</a:t>
            </a:r>
          </a:p>
        </p:txBody>
      </p:sp>
      <p:sp>
        <p:nvSpPr>
          <p:cNvPr id="25660" name="Prostokąt 87"/>
          <p:cNvSpPr>
            <a:spLocks noChangeArrowheads="1"/>
          </p:cNvSpPr>
          <p:nvPr/>
        </p:nvSpPr>
        <p:spPr bwMode="auto">
          <a:xfrm>
            <a:off x="4178300" y="3033713"/>
            <a:ext cx="357188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l-PL" altLang="pl-PL" sz="1200"/>
              <a:t>S</a:t>
            </a:r>
            <a:r>
              <a:rPr lang="pl-PL" altLang="pl-PL" sz="1200" baseline="-25000"/>
              <a:t>B</a:t>
            </a:r>
          </a:p>
        </p:txBody>
      </p:sp>
      <p:sp>
        <p:nvSpPr>
          <p:cNvPr id="25661" name="Prostokąt 88"/>
          <p:cNvSpPr>
            <a:spLocks noChangeArrowheads="1"/>
          </p:cNvSpPr>
          <p:nvPr/>
        </p:nvSpPr>
        <p:spPr bwMode="auto">
          <a:xfrm>
            <a:off x="7812088" y="3087688"/>
            <a:ext cx="287337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l-PL" altLang="pl-PL" sz="1200"/>
              <a:t>S</a:t>
            </a:r>
            <a:endParaRPr lang="pl-PL" altLang="pl-PL" sz="1200" baseline="-250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FontTx/>
              <a:buNone/>
            </a:pPr>
            <a:r>
              <a:rPr lang="pl-PL" altLang="pl-PL" sz="2800" smtClean="0"/>
              <a:t>W gałęzi istnieją dwa przedsiębiorstwa A i B. </a:t>
            </a:r>
            <a:r>
              <a:rPr lang="pl-PL" altLang="pl-PL" sz="2800" b="1" smtClean="0">
                <a:solidFill>
                  <a:srgbClr val="0070C0"/>
                </a:solidFill>
              </a:rPr>
              <a:t>Krzywa podaży dla całej gałęzi </a:t>
            </a:r>
            <a:r>
              <a:rPr lang="pl-PL" altLang="pl-PL" sz="2800" smtClean="0"/>
              <a:t>powstaje </a:t>
            </a:r>
            <a:br>
              <a:rPr lang="pl-PL" altLang="pl-PL" sz="2800" smtClean="0"/>
            </a:br>
            <a:r>
              <a:rPr lang="pl-PL" altLang="pl-PL" sz="2800" smtClean="0"/>
              <a:t>z zsumowania podaży wszystkich gałęzi przy różnych cenach.</a:t>
            </a:r>
          </a:p>
          <a:p>
            <a:pPr marL="0" indent="0" algn="just">
              <a:buFontTx/>
              <a:buNone/>
            </a:pPr>
            <a:endParaRPr lang="pl-PL" altLang="pl-PL" sz="2800" smtClean="0"/>
          </a:p>
          <a:p>
            <a:pPr marL="0" indent="0" algn="just">
              <a:buFontTx/>
              <a:buNone/>
            </a:pPr>
            <a:r>
              <a:rPr lang="pl-PL" altLang="pl-PL" sz="2800" smtClean="0"/>
              <a:t>Ze względu na różne ceny zamknięcia (krótki okres) i ceny wejścia i wyjścia (długi okres) poszczególnych przedsiębiorstw, krzywa podaży dla gałęzi jest nieciągła (na rysunku przy cenie p</a:t>
            </a:r>
            <a:r>
              <a:rPr lang="pl-PL" altLang="pl-PL" sz="2800" baseline="-25000" smtClean="0"/>
              <a:t>2</a:t>
            </a:r>
            <a:r>
              <a:rPr lang="pl-PL" altLang="pl-PL" sz="2800" smtClean="0"/>
              <a:t>).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ymbol zastępczy zawartości 2"/>
          <p:cNvSpPr>
            <a:spLocks noGrp="1"/>
          </p:cNvSpPr>
          <p:nvPr>
            <p:ph idx="1"/>
          </p:nvPr>
        </p:nvSpPr>
        <p:spPr>
          <a:xfrm>
            <a:off x="468313" y="2276475"/>
            <a:ext cx="8229600" cy="2476500"/>
          </a:xfrm>
        </p:spPr>
        <p:txBody>
          <a:bodyPr/>
          <a:lstStyle/>
          <a:p>
            <a:pPr marL="0" indent="0" algn="just">
              <a:buFontTx/>
              <a:buNone/>
            </a:pPr>
            <a:r>
              <a:rPr lang="pl-PL" altLang="pl-PL" smtClean="0"/>
              <a:t>Ze względu na bardzo dużą ilość przedsiębiorstw w gałęzi i ich znikomy udział w ogólnej podaży, krzywa podaży jest wygładzona.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altLang="pl-PL" b="1" smtClean="0">
                <a:solidFill>
                  <a:srgbClr val="0070C0"/>
                </a:solidFill>
              </a:rPr>
              <a:t>Pozioma krzywa długookresowej podaży</a:t>
            </a:r>
          </a:p>
        </p:txBody>
      </p:sp>
      <p:sp>
        <p:nvSpPr>
          <p:cNvPr id="28675" name="Symbol zastępczy zawartości 2"/>
          <p:cNvSpPr>
            <a:spLocks noGrp="1"/>
          </p:cNvSpPr>
          <p:nvPr>
            <p:ph idx="1"/>
          </p:nvPr>
        </p:nvSpPr>
        <p:spPr>
          <a:xfrm>
            <a:off x="5651500" y="1600200"/>
            <a:ext cx="3035300" cy="4525963"/>
          </a:xfrm>
        </p:spPr>
        <p:txBody>
          <a:bodyPr/>
          <a:lstStyle/>
          <a:p>
            <a:pPr marL="0" indent="0">
              <a:buFontTx/>
              <a:buNone/>
            </a:pPr>
            <a:r>
              <a:rPr lang="pl-PL" altLang="pl-PL" sz="2000" b="1" smtClean="0">
                <a:solidFill>
                  <a:srgbClr val="FF0000"/>
                </a:solidFill>
              </a:rPr>
              <a:t>Krzywa długookresowej podaży dla gałęzi</a:t>
            </a:r>
            <a:r>
              <a:rPr lang="pl-PL" altLang="pl-PL" sz="2000" smtClean="0"/>
              <a:t> jest </a:t>
            </a:r>
            <a:r>
              <a:rPr lang="pl-PL" altLang="pl-PL" sz="2000" b="1" smtClean="0">
                <a:solidFill>
                  <a:srgbClr val="FF0000"/>
                </a:solidFill>
              </a:rPr>
              <a:t>pozioma</a:t>
            </a:r>
            <a:r>
              <a:rPr lang="pl-PL" altLang="pl-PL" sz="2000" smtClean="0"/>
              <a:t> wówczas, gdy wszystkie firmy mają identyczne krzywe kosztów. </a:t>
            </a:r>
          </a:p>
          <a:p>
            <a:pPr marL="0" indent="0">
              <a:buFontTx/>
              <a:buNone/>
            </a:pPr>
            <a:endParaRPr lang="pl-PL" altLang="pl-PL" sz="2000" smtClean="0"/>
          </a:p>
          <a:p>
            <a:pPr marL="0" indent="0">
              <a:buFontTx/>
              <a:buNone/>
            </a:pPr>
            <a:r>
              <a:rPr lang="pl-PL" altLang="pl-PL" sz="2000" smtClean="0"/>
              <a:t>Żadne z przedsiębiorstw nie jest zainteresowane, aby produkować poniżej ceny p</a:t>
            </a:r>
            <a:r>
              <a:rPr lang="pl-PL" altLang="pl-PL" sz="2000" baseline="-25000" smtClean="0"/>
              <a:t>0</a:t>
            </a:r>
            <a:r>
              <a:rPr lang="pl-PL" altLang="pl-PL" sz="2000" smtClean="0"/>
              <a:t>.</a:t>
            </a:r>
            <a:endParaRPr lang="pl-PL" altLang="pl-PL" sz="2000" baseline="-25000" smtClean="0"/>
          </a:p>
        </p:txBody>
      </p:sp>
      <p:cxnSp>
        <p:nvCxnSpPr>
          <p:cNvPr id="5" name="Łącznik prosty ze strzałką 4"/>
          <p:cNvCxnSpPr/>
          <p:nvPr/>
        </p:nvCxnSpPr>
        <p:spPr>
          <a:xfrm flipV="1">
            <a:off x="1042988" y="3068638"/>
            <a:ext cx="0" cy="2232025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Łącznik prosty ze strzałką 7"/>
          <p:cNvCxnSpPr/>
          <p:nvPr/>
        </p:nvCxnSpPr>
        <p:spPr>
          <a:xfrm>
            <a:off x="1042988" y="5300663"/>
            <a:ext cx="2808287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Dowolny kształt 10"/>
          <p:cNvSpPr/>
          <p:nvPr/>
        </p:nvSpPr>
        <p:spPr>
          <a:xfrm>
            <a:off x="1408113" y="4005263"/>
            <a:ext cx="1651000" cy="763587"/>
          </a:xfrm>
          <a:custGeom>
            <a:avLst/>
            <a:gdLst>
              <a:gd name="connsiteX0" fmla="*/ 0 w 1596571"/>
              <a:gd name="connsiteY0" fmla="*/ 0 h 574253"/>
              <a:gd name="connsiteX1" fmla="*/ 362857 w 1596571"/>
              <a:gd name="connsiteY1" fmla="*/ 478971 h 574253"/>
              <a:gd name="connsiteX2" fmla="*/ 1175657 w 1596571"/>
              <a:gd name="connsiteY2" fmla="*/ 537028 h 574253"/>
              <a:gd name="connsiteX3" fmla="*/ 1596571 w 1596571"/>
              <a:gd name="connsiteY3" fmla="*/ 43542 h 574253"/>
              <a:gd name="connsiteX4" fmla="*/ 1596571 w 1596571"/>
              <a:gd name="connsiteY4" fmla="*/ 43542 h 5742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96571" h="574253">
                <a:moveTo>
                  <a:pt x="0" y="0"/>
                </a:moveTo>
                <a:cubicBezTo>
                  <a:pt x="83457" y="194733"/>
                  <a:pt x="166914" y="389466"/>
                  <a:pt x="362857" y="478971"/>
                </a:cubicBezTo>
                <a:cubicBezTo>
                  <a:pt x="558800" y="568476"/>
                  <a:pt x="970038" y="609599"/>
                  <a:pt x="1175657" y="537028"/>
                </a:cubicBezTo>
                <a:cubicBezTo>
                  <a:pt x="1381276" y="464457"/>
                  <a:pt x="1596571" y="43542"/>
                  <a:pt x="1596571" y="43542"/>
                </a:cubicBezTo>
                <a:lnTo>
                  <a:pt x="1596571" y="43542"/>
                </a:lnTo>
              </a:path>
            </a:pathLst>
          </a:cu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l-PL"/>
          </a:p>
        </p:txBody>
      </p:sp>
      <p:sp>
        <p:nvSpPr>
          <p:cNvPr id="12" name="Dowolny kształt 11"/>
          <p:cNvSpPr/>
          <p:nvPr/>
        </p:nvSpPr>
        <p:spPr>
          <a:xfrm>
            <a:off x="1887538" y="3933825"/>
            <a:ext cx="812800" cy="1103313"/>
          </a:xfrm>
          <a:custGeom>
            <a:avLst/>
            <a:gdLst>
              <a:gd name="connsiteX0" fmla="*/ 0 w 812800"/>
              <a:gd name="connsiteY0" fmla="*/ 1103086 h 1103086"/>
              <a:gd name="connsiteX1" fmla="*/ 435429 w 812800"/>
              <a:gd name="connsiteY1" fmla="*/ 827315 h 1103086"/>
              <a:gd name="connsiteX2" fmla="*/ 812800 w 812800"/>
              <a:gd name="connsiteY2" fmla="*/ 0 h 1103086"/>
              <a:gd name="connsiteX3" fmla="*/ 812800 w 812800"/>
              <a:gd name="connsiteY3" fmla="*/ 0 h 1103086"/>
              <a:gd name="connsiteX4" fmla="*/ 812800 w 812800"/>
              <a:gd name="connsiteY4" fmla="*/ 0 h 11030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12800" h="1103086">
                <a:moveTo>
                  <a:pt x="0" y="1103086"/>
                </a:moveTo>
                <a:cubicBezTo>
                  <a:pt x="149981" y="1057124"/>
                  <a:pt x="299962" y="1011163"/>
                  <a:pt x="435429" y="827315"/>
                </a:cubicBezTo>
                <a:cubicBezTo>
                  <a:pt x="570896" y="643467"/>
                  <a:pt x="812800" y="0"/>
                  <a:pt x="812800" y="0"/>
                </a:cubicBezTo>
                <a:lnTo>
                  <a:pt x="812800" y="0"/>
                </a:lnTo>
                <a:lnTo>
                  <a:pt x="812800" y="0"/>
                </a:lnTo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l-PL"/>
          </a:p>
        </p:txBody>
      </p:sp>
      <p:cxnSp>
        <p:nvCxnSpPr>
          <p:cNvPr id="15" name="Łącznik prostoliniowy 14"/>
          <p:cNvCxnSpPr>
            <a:stCxn id="12" idx="1"/>
          </p:cNvCxnSpPr>
          <p:nvPr/>
        </p:nvCxnSpPr>
        <p:spPr>
          <a:xfrm>
            <a:off x="2322513" y="4760913"/>
            <a:ext cx="1385887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681" name="pole tekstowe 16"/>
          <p:cNvSpPr txBox="1">
            <a:spLocks noChangeArrowheads="1"/>
          </p:cNvSpPr>
          <p:nvPr/>
        </p:nvSpPr>
        <p:spPr bwMode="auto">
          <a:xfrm>
            <a:off x="2843213" y="5589588"/>
            <a:ext cx="1296987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l-PL" altLang="pl-PL" sz="1000"/>
              <a:t>produkcja</a:t>
            </a:r>
          </a:p>
        </p:txBody>
      </p:sp>
      <p:sp>
        <p:nvSpPr>
          <p:cNvPr id="28682" name="pole tekstowe 17"/>
          <p:cNvSpPr txBox="1">
            <a:spLocks noChangeArrowheads="1"/>
          </p:cNvSpPr>
          <p:nvPr/>
        </p:nvSpPr>
        <p:spPr bwMode="auto">
          <a:xfrm rot="-5400000">
            <a:off x="-335756" y="3069432"/>
            <a:ext cx="170815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l-PL" altLang="pl-PL" sz="1000"/>
              <a:t>cena, koszt</a:t>
            </a:r>
          </a:p>
        </p:txBody>
      </p:sp>
      <p:sp>
        <p:nvSpPr>
          <p:cNvPr id="28683" name="pole tekstowe 18"/>
          <p:cNvSpPr txBox="1">
            <a:spLocks noChangeArrowheads="1"/>
          </p:cNvSpPr>
          <p:nvPr/>
        </p:nvSpPr>
        <p:spPr bwMode="auto">
          <a:xfrm>
            <a:off x="2447925" y="3552825"/>
            <a:ext cx="611188" cy="246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l-PL" altLang="pl-PL" sz="1000"/>
              <a:t>LMC</a:t>
            </a:r>
          </a:p>
        </p:txBody>
      </p:sp>
      <p:sp>
        <p:nvSpPr>
          <p:cNvPr id="28684" name="pole tekstowe 19"/>
          <p:cNvSpPr txBox="1">
            <a:spLocks noChangeArrowheads="1"/>
          </p:cNvSpPr>
          <p:nvPr/>
        </p:nvSpPr>
        <p:spPr bwMode="auto">
          <a:xfrm>
            <a:off x="3708400" y="4637088"/>
            <a:ext cx="64770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l-PL" altLang="pl-PL" sz="1000"/>
              <a:t>LRSS</a:t>
            </a:r>
          </a:p>
        </p:txBody>
      </p:sp>
      <p:sp>
        <p:nvSpPr>
          <p:cNvPr id="28685" name="pole tekstowe 20"/>
          <p:cNvSpPr txBox="1">
            <a:spLocks noChangeArrowheads="1"/>
          </p:cNvSpPr>
          <p:nvPr/>
        </p:nvSpPr>
        <p:spPr bwMode="auto">
          <a:xfrm>
            <a:off x="2843213" y="3759200"/>
            <a:ext cx="649287" cy="246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l-PL" altLang="pl-PL" sz="1000">
                <a:solidFill>
                  <a:srgbClr val="FF0000"/>
                </a:solidFill>
              </a:rPr>
              <a:t>LAC</a:t>
            </a:r>
          </a:p>
        </p:txBody>
      </p:sp>
      <p:cxnSp>
        <p:nvCxnSpPr>
          <p:cNvPr id="23" name="Łącznik prostoliniowy 22"/>
          <p:cNvCxnSpPr>
            <a:stCxn id="12" idx="1"/>
          </p:cNvCxnSpPr>
          <p:nvPr/>
        </p:nvCxnSpPr>
        <p:spPr>
          <a:xfrm flipH="1">
            <a:off x="1042988" y="4760913"/>
            <a:ext cx="1279525" cy="7937"/>
          </a:xfrm>
          <a:prstGeom prst="line">
            <a:avLst/>
          </a:prstGeom>
          <a:ln>
            <a:solidFill>
              <a:schemeClr val="tx1"/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687" name="pole tekstowe 23"/>
          <p:cNvSpPr txBox="1">
            <a:spLocks noChangeArrowheads="1"/>
          </p:cNvSpPr>
          <p:nvPr/>
        </p:nvSpPr>
        <p:spPr bwMode="auto">
          <a:xfrm>
            <a:off x="700088" y="4637088"/>
            <a:ext cx="33020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l-PL" altLang="pl-PL" sz="1000"/>
              <a:t>p</a:t>
            </a:r>
            <a:r>
              <a:rPr lang="pl-PL" altLang="pl-PL" sz="1000" baseline="-25000"/>
              <a:t>0</a:t>
            </a:r>
          </a:p>
        </p:txBody>
      </p:sp>
      <p:cxnSp>
        <p:nvCxnSpPr>
          <p:cNvPr id="26" name="Łącznik prostoliniowy 25"/>
          <p:cNvCxnSpPr>
            <a:stCxn id="12" idx="1"/>
          </p:cNvCxnSpPr>
          <p:nvPr/>
        </p:nvCxnSpPr>
        <p:spPr>
          <a:xfrm>
            <a:off x="2322513" y="4760913"/>
            <a:ext cx="0" cy="539750"/>
          </a:xfrm>
          <a:prstGeom prst="line">
            <a:avLst/>
          </a:prstGeom>
          <a:ln>
            <a:solidFill>
              <a:schemeClr val="tx1"/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689" name="pole tekstowe 26"/>
          <p:cNvSpPr txBox="1">
            <a:spLocks noChangeArrowheads="1"/>
          </p:cNvSpPr>
          <p:nvPr/>
        </p:nvSpPr>
        <p:spPr bwMode="auto">
          <a:xfrm>
            <a:off x="2195513" y="5297488"/>
            <a:ext cx="43180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l-PL" altLang="pl-PL" sz="1000"/>
              <a:t>Q</a:t>
            </a:r>
            <a:r>
              <a:rPr lang="pl-PL" altLang="pl-PL" sz="1000" baseline="-25000"/>
              <a:t>0</a:t>
            </a:r>
          </a:p>
        </p:txBody>
      </p:sp>
      <p:cxnSp>
        <p:nvCxnSpPr>
          <p:cNvPr id="29" name="Łącznik prostoliniowy 28"/>
          <p:cNvCxnSpPr/>
          <p:nvPr/>
        </p:nvCxnSpPr>
        <p:spPr>
          <a:xfrm flipV="1">
            <a:off x="1042988" y="4046538"/>
            <a:ext cx="1584325" cy="1587"/>
          </a:xfrm>
          <a:prstGeom prst="line">
            <a:avLst/>
          </a:prstGeom>
          <a:ln>
            <a:solidFill>
              <a:schemeClr val="tx1"/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Łącznik prostoliniowy 31"/>
          <p:cNvCxnSpPr/>
          <p:nvPr/>
        </p:nvCxnSpPr>
        <p:spPr>
          <a:xfrm>
            <a:off x="2687638" y="4048125"/>
            <a:ext cx="0" cy="1252538"/>
          </a:xfrm>
          <a:prstGeom prst="line">
            <a:avLst/>
          </a:prstGeom>
          <a:ln>
            <a:solidFill>
              <a:schemeClr val="tx1"/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Elipsa 34"/>
          <p:cNvSpPr/>
          <p:nvPr/>
        </p:nvSpPr>
        <p:spPr>
          <a:xfrm>
            <a:off x="2627313" y="4005263"/>
            <a:ext cx="73025" cy="71437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l-PL"/>
          </a:p>
        </p:txBody>
      </p:sp>
      <p:sp>
        <p:nvSpPr>
          <p:cNvPr id="36" name="Elipsa 35"/>
          <p:cNvSpPr/>
          <p:nvPr/>
        </p:nvSpPr>
        <p:spPr>
          <a:xfrm>
            <a:off x="2286000" y="4732338"/>
            <a:ext cx="71438" cy="7302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l-PL"/>
          </a:p>
        </p:txBody>
      </p:sp>
      <p:sp>
        <p:nvSpPr>
          <p:cNvPr id="37" name="Elipsa 36"/>
          <p:cNvSpPr/>
          <p:nvPr/>
        </p:nvSpPr>
        <p:spPr>
          <a:xfrm>
            <a:off x="2652713" y="4638675"/>
            <a:ext cx="71437" cy="71438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l-PL"/>
          </a:p>
        </p:txBody>
      </p:sp>
      <p:sp>
        <p:nvSpPr>
          <p:cNvPr id="28695" name="pole tekstowe 37"/>
          <p:cNvSpPr txBox="1">
            <a:spLocks noChangeArrowheads="1"/>
          </p:cNvSpPr>
          <p:nvPr/>
        </p:nvSpPr>
        <p:spPr bwMode="auto">
          <a:xfrm>
            <a:off x="2532063" y="5300663"/>
            <a:ext cx="334962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l-PL" altLang="pl-PL" sz="1000"/>
              <a:t>Q</a:t>
            </a:r>
            <a:r>
              <a:rPr lang="pl-PL" altLang="pl-PL" sz="1000" baseline="-25000"/>
              <a:t>1</a:t>
            </a:r>
          </a:p>
        </p:txBody>
      </p:sp>
      <p:sp>
        <p:nvSpPr>
          <p:cNvPr id="28696" name="pole tekstowe 38"/>
          <p:cNvSpPr txBox="1">
            <a:spLocks noChangeArrowheads="1"/>
          </p:cNvSpPr>
          <p:nvPr/>
        </p:nvSpPr>
        <p:spPr bwMode="auto">
          <a:xfrm>
            <a:off x="719138" y="3938588"/>
            <a:ext cx="32385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l-PL" altLang="pl-PL" sz="1000"/>
              <a:t>p</a:t>
            </a:r>
            <a:r>
              <a:rPr lang="pl-PL" altLang="pl-PL" sz="1000" baseline="-25000"/>
              <a:t>1</a:t>
            </a:r>
          </a:p>
        </p:txBody>
      </p:sp>
      <p:sp>
        <p:nvSpPr>
          <p:cNvPr id="28697" name="pole tekstowe 39"/>
          <p:cNvSpPr txBox="1">
            <a:spLocks noChangeArrowheads="1"/>
          </p:cNvSpPr>
          <p:nvPr/>
        </p:nvSpPr>
        <p:spPr bwMode="auto">
          <a:xfrm>
            <a:off x="2162175" y="4449763"/>
            <a:ext cx="161925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l-PL" altLang="pl-PL" sz="1000"/>
              <a:t>A</a:t>
            </a:r>
          </a:p>
        </p:txBody>
      </p:sp>
      <p:sp>
        <p:nvSpPr>
          <p:cNvPr id="28698" name="pole tekstowe 40"/>
          <p:cNvSpPr txBox="1">
            <a:spLocks noChangeArrowheads="1"/>
          </p:cNvSpPr>
          <p:nvPr/>
        </p:nvSpPr>
        <p:spPr bwMode="auto">
          <a:xfrm>
            <a:off x="2490788" y="3810000"/>
            <a:ext cx="161925" cy="246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l-PL" altLang="pl-PL" sz="1000"/>
              <a:t>B</a:t>
            </a:r>
          </a:p>
        </p:txBody>
      </p:sp>
      <p:sp>
        <p:nvSpPr>
          <p:cNvPr id="28699" name="pole tekstowe 41"/>
          <p:cNvSpPr txBox="1">
            <a:spLocks noChangeArrowheads="1"/>
          </p:cNvSpPr>
          <p:nvPr/>
        </p:nvSpPr>
        <p:spPr bwMode="auto">
          <a:xfrm>
            <a:off x="2484438" y="4454525"/>
            <a:ext cx="142875" cy="246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l-PL" altLang="pl-PL" sz="1000"/>
              <a:t>C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FontTx/>
              <a:buNone/>
            </a:pPr>
            <a:r>
              <a:rPr lang="pl-PL" altLang="pl-PL" smtClean="0"/>
              <a:t>Poszczególne przedsiębiorstwa będą skłonne zwiększać produkcję powyżej Q</a:t>
            </a:r>
            <a:r>
              <a:rPr lang="pl-PL" altLang="pl-PL" baseline="-25000" smtClean="0"/>
              <a:t>0</a:t>
            </a:r>
            <a:r>
              <a:rPr lang="pl-PL" altLang="pl-PL" smtClean="0"/>
              <a:t> jeżeli cena wzrośnie powyżej p</a:t>
            </a:r>
            <a:r>
              <a:rPr lang="pl-PL" altLang="pl-PL" baseline="-25000" smtClean="0"/>
              <a:t>0</a:t>
            </a:r>
            <a:r>
              <a:rPr lang="pl-PL" altLang="pl-PL" smtClean="0"/>
              <a:t> np. do p</a:t>
            </a:r>
            <a:r>
              <a:rPr lang="pl-PL" altLang="pl-PL" baseline="-25000" smtClean="0"/>
              <a:t>1</a:t>
            </a:r>
            <a:r>
              <a:rPr lang="pl-PL" altLang="pl-PL" smtClean="0"/>
              <a:t>. </a:t>
            </a:r>
          </a:p>
          <a:p>
            <a:pPr marL="0" indent="0" algn="just">
              <a:buFontTx/>
              <a:buNone/>
            </a:pPr>
            <a:endParaRPr lang="pl-PL" altLang="pl-PL" smtClean="0"/>
          </a:p>
          <a:p>
            <a:pPr marL="0" indent="0" algn="just">
              <a:buFontTx/>
              <a:buNone/>
            </a:pPr>
            <a:r>
              <a:rPr lang="pl-PL" altLang="pl-PL" smtClean="0"/>
              <a:t>Do zwiększania wielkości produkcji wystarczy cena p</a:t>
            </a:r>
            <a:r>
              <a:rPr lang="pl-PL" altLang="pl-PL" baseline="-25000" smtClean="0"/>
              <a:t>0</a:t>
            </a:r>
            <a:r>
              <a:rPr lang="pl-PL" altLang="pl-PL" smtClean="0"/>
              <a:t>. Jest to cena wejścia na rynek i produkcja będzie zwiększać się dzięki wejściom nowych przedsiębiorstw do gałęzi.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ytuł 1"/>
          <p:cNvSpPr>
            <a:spLocks noGrp="1"/>
          </p:cNvSpPr>
          <p:nvPr>
            <p:ph type="title"/>
          </p:nvPr>
        </p:nvSpPr>
        <p:spPr>
          <a:xfrm>
            <a:off x="468313" y="2420938"/>
            <a:ext cx="8229600" cy="1143000"/>
          </a:xfrm>
        </p:spPr>
        <p:txBody>
          <a:bodyPr/>
          <a:lstStyle/>
          <a:p>
            <a:r>
              <a:rPr lang="pl-PL" altLang="pl-PL" b="1" smtClean="0">
                <a:solidFill>
                  <a:srgbClr val="FF0000"/>
                </a:solidFill>
              </a:rPr>
              <a:t>Analiza zmian równowagi </a:t>
            </a:r>
            <a:br>
              <a:rPr lang="pl-PL" altLang="pl-PL" b="1" smtClean="0">
                <a:solidFill>
                  <a:srgbClr val="FF0000"/>
                </a:solidFill>
              </a:rPr>
            </a:br>
            <a:r>
              <a:rPr lang="pl-PL" altLang="pl-PL" b="1" smtClean="0">
                <a:solidFill>
                  <a:srgbClr val="FF0000"/>
                </a:solidFill>
              </a:rPr>
              <a:t>w konkurencji doskonałej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2060575"/>
            <a:ext cx="8229600" cy="1143000"/>
          </a:xfrm>
        </p:spPr>
        <p:txBody>
          <a:bodyPr/>
          <a:lstStyle/>
          <a:p>
            <a:pPr eaLnBrk="1" hangingPunct="1"/>
            <a:r>
              <a:rPr lang="pl-PL" altLang="pl-PL" sz="4000" b="1" smtClean="0">
                <a:solidFill>
                  <a:srgbClr val="FF0000"/>
                </a:solidFill>
              </a:rPr>
              <a:t>Definicja i rodzaje struktur rynkowych</a:t>
            </a:r>
            <a:r>
              <a:rPr lang="pl-PL" altLang="pl-PL" sz="4000" smtClean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FontTx/>
              <a:buNone/>
            </a:pPr>
            <a:r>
              <a:rPr lang="pl-PL" altLang="pl-PL" smtClean="0"/>
              <a:t>W celu prześledzenia zmian równowagi, jakie wywołuje zmiana kosztów lub popytu stosuje się </a:t>
            </a:r>
            <a:r>
              <a:rPr lang="pl-PL" altLang="pl-PL" b="1" smtClean="0">
                <a:solidFill>
                  <a:srgbClr val="FF0000"/>
                </a:solidFill>
              </a:rPr>
              <a:t>metody statyki porównawczej</a:t>
            </a:r>
            <a:r>
              <a:rPr lang="pl-PL" altLang="pl-PL" smtClean="0"/>
              <a:t>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altLang="pl-PL" b="1" smtClean="0">
                <a:solidFill>
                  <a:srgbClr val="0070C0"/>
                </a:solidFill>
              </a:rPr>
              <a:t>Wzrost kosztów</a:t>
            </a:r>
          </a:p>
        </p:txBody>
      </p:sp>
      <p:sp>
        <p:nvSpPr>
          <p:cNvPr id="32771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FontTx/>
              <a:buNone/>
            </a:pPr>
            <a:r>
              <a:rPr lang="pl-PL" altLang="pl-PL" smtClean="0"/>
              <a:t>Wzrost kosztów może być wywołany </a:t>
            </a:r>
            <a:r>
              <a:rPr lang="pl-PL" altLang="pl-PL" b="1" smtClean="0">
                <a:solidFill>
                  <a:srgbClr val="FF0000"/>
                </a:solidFill>
              </a:rPr>
              <a:t>wzrostem cen czynników produkcji </a:t>
            </a:r>
            <a:r>
              <a:rPr lang="pl-PL" altLang="pl-PL" smtClean="0"/>
              <a:t>lub </a:t>
            </a:r>
            <a:r>
              <a:rPr lang="pl-PL" altLang="pl-PL" b="1" smtClean="0">
                <a:solidFill>
                  <a:srgbClr val="FF0000"/>
                </a:solidFill>
              </a:rPr>
              <a:t>wzrostem wynagrodzenia pracowników</a:t>
            </a:r>
            <a:r>
              <a:rPr lang="pl-PL" altLang="pl-PL" smtClean="0"/>
              <a:t>. </a:t>
            </a:r>
          </a:p>
          <a:p>
            <a:pPr marL="0" indent="0" algn="just">
              <a:buFontTx/>
              <a:buNone/>
            </a:pPr>
            <a:endParaRPr lang="pl-PL" altLang="pl-PL" smtClean="0"/>
          </a:p>
          <a:p>
            <a:pPr marL="0" indent="0" algn="just">
              <a:buFontTx/>
              <a:buNone/>
            </a:pPr>
            <a:r>
              <a:rPr lang="pl-PL" altLang="pl-PL" smtClean="0"/>
              <a:t>W przykładzie jest rozpatrywana sytuacja, </a:t>
            </a:r>
            <a:br>
              <a:rPr lang="pl-PL" altLang="pl-PL" smtClean="0"/>
            </a:br>
            <a:r>
              <a:rPr lang="pl-PL" altLang="pl-PL" smtClean="0"/>
              <a:t>w której wszystkie przedsiębiorstwa posiadają takie same koszty.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Łącznik prosty ze strzałką 4"/>
          <p:cNvCxnSpPr/>
          <p:nvPr/>
        </p:nvCxnSpPr>
        <p:spPr>
          <a:xfrm flipV="1">
            <a:off x="1042988" y="1989138"/>
            <a:ext cx="0" cy="230346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Łącznik prosty ze strzałką 7"/>
          <p:cNvCxnSpPr/>
          <p:nvPr/>
        </p:nvCxnSpPr>
        <p:spPr>
          <a:xfrm>
            <a:off x="1042988" y="4292600"/>
            <a:ext cx="2305050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Łącznik prosty ze strzałką 9"/>
          <p:cNvCxnSpPr/>
          <p:nvPr/>
        </p:nvCxnSpPr>
        <p:spPr>
          <a:xfrm flipV="1">
            <a:off x="5219700" y="1989138"/>
            <a:ext cx="0" cy="230505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Łącznik prosty ze strzałką 10"/>
          <p:cNvCxnSpPr/>
          <p:nvPr/>
        </p:nvCxnSpPr>
        <p:spPr>
          <a:xfrm>
            <a:off x="5219700" y="4294188"/>
            <a:ext cx="2305050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798" name="pole tekstowe 11"/>
          <p:cNvSpPr txBox="1">
            <a:spLocks noChangeArrowheads="1"/>
          </p:cNvSpPr>
          <p:nvPr/>
        </p:nvSpPr>
        <p:spPr bwMode="auto">
          <a:xfrm rot="-5400000">
            <a:off x="-309562" y="2011363"/>
            <a:ext cx="1655762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l-PL" altLang="pl-PL" sz="1000"/>
              <a:t>cena, koszt</a:t>
            </a:r>
          </a:p>
        </p:txBody>
      </p:sp>
      <p:sp>
        <p:nvSpPr>
          <p:cNvPr id="33799" name="pole tekstowe 12"/>
          <p:cNvSpPr txBox="1">
            <a:spLocks noChangeArrowheads="1"/>
          </p:cNvSpPr>
          <p:nvPr/>
        </p:nvSpPr>
        <p:spPr bwMode="auto">
          <a:xfrm>
            <a:off x="2051050" y="4652963"/>
            <a:ext cx="1944688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l-PL" altLang="pl-PL" sz="1000"/>
              <a:t>produkcja przedsiębiorstwa</a:t>
            </a:r>
          </a:p>
        </p:txBody>
      </p:sp>
      <p:sp>
        <p:nvSpPr>
          <p:cNvPr id="33800" name="pole tekstowe 13"/>
          <p:cNvSpPr txBox="1">
            <a:spLocks noChangeArrowheads="1"/>
          </p:cNvSpPr>
          <p:nvPr/>
        </p:nvSpPr>
        <p:spPr bwMode="auto">
          <a:xfrm>
            <a:off x="6372225" y="4652963"/>
            <a:ext cx="1512888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l-PL" altLang="pl-PL" sz="1000"/>
              <a:t>produkcja gałęzi</a:t>
            </a:r>
          </a:p>
        </p:txBody>
      </p:sp>
      <p:sp>
        <p:nvSpPr>
          <p:cNvPr id="33801" name="pole tekstowe 14"/>
          <p:cNvSpPr txBox="1">
            <a:spLocks noChangeArrowheads="1"/>
          </p:cNvSpPr>
          <p:nvPr/>
        </p:nvSpPr>
        <p:spPr bwMode="auto">
          <a:xfrm>
            <a:off x="1187450" y="5445125"/>
            <a:ext cx="216058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l-PL" altLang="pl-PL" sz="1800" b="1"/>
              <a:t>przedsiębiorstwo</a:t>
            </a:r>
          </a:p>
        </p:txBody>
      </p:sp>
      <p:sp>
        <p:nvSpPr>
          <p:cNvPr id="33802" name="pole tekstowe 15"/>
          <p:cNvSpPr txBox="1">
            <a:spLocks noChangeArrowheads="1"/>
          </p:cNvSpPr>
          <p:nvPr/>
        </p:nvSpPr>
        <p:spPr bwMode="auto">
          <a:xfrm>
            <a:off x="5724525" y="5418138"/>
            <a:ext cx="20161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l-PL" altLang="pl-PL" sz="1800" b="1"/>
              <a:t>gałąź</a:t>
            </a:r>
          </a:p>
        </p:txBody>
      </p:sp>
      <p:cxnSp>
        <p:nvCxnSpPr>
          <p:cNvPr id="18" name="Łącznik prostoliniowy 17"/>
          <p:cNvCxnSpPr/>
          <p:nvPr/>
        </p:nvCxnSpPr>
        <p:spPr>
          <a:xfrm>
            <a:off x="5580063" y="2781300"/>
            <a:ext cx="1868487" cy="1152525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804" name="pole tekstowe 18"/>
          <p:cNvSpPr txBox="1">
            <a:spLocks noChangeArrowheads="1"/>
          </p:cNvSpPr>
          <p:nvPr/>
        </p:nvSpPr>
        <p:spPr bwMode="auto">
          <a:xfrm>
            <a:off x="7051675" y="3562350"/>
            <a:ext cx="396875" cy="246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l-PL" altLang="pl-PL" sz="1000" b="1">
                <a:solidFill>
                  <a:srgbClr val="FF0000"/>
                </a:solidFill>
              </a:rPr>
              <a:t>D</a:t>
            </a:r>
          </a:p>
        </p:txBody>
      </p:sp>
      <p:cxnSp>
        <p:nvCxnSpPr>
          <p:cNvPr id="21" name="Łącznik prostoliniowy 20"/>
          <p:cNvCxnSpPr/>
          <p:nvPr/>
        </p:nvCxnSpPr>
        <p:spPr>
          <a:xfrm>
            <a:off x="5219700" y="3438525"/>
            <a:ext cx="222885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806" name="pole tekstowe 23"/>
          <p:cNvSpPr txBox="1">
            <a:spLocks noChangeArrowheads="1"/>
          </p:cNvSpPr>
          <p:nvPr/>
        </p:nvSpPr>
        <p:spPr bwMode="auto">
          <a:xfrm>
            <a:off x="6948488" y="3187700"/>
            <a:ext cx="687387" cy="246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l-PL" altLang="pl-PL" sz="1000"/>
              <a:t>LRSS</a:t>
            </a:r>
            <a:r>
              <a:rPr lang="pl-PL" altLang="pl-PL" sz="1000" baseline="-25000"/>
              <a:t>0</a:t>
            </a:r>
          </a:p>
        </p:txBody>
      </p:sp>
      <p:cxnSp>
        <p:nvCxnSpPr>
          <p:cNvPr id="26" name="Łącznik prostoliniowy 25"/>
          <p:cNvCxnSpPr/>
          <p:nvPr/>
        </p:nvCxnSpPr>
        <p:spPr>
          <a:xfrm flipH="1">
            <a:off x="1042988" y="3438525"/>
            <a:ext cx="4176712" cy="0"/>
          </a:xfrm>
          <a:prstGeom prst="line">
            <a:avLst/>
          </a:prstGeom>
          <a:ln>
            <a:solidFill>
              <a:schemeClr val="tx1"/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808" name="pole tekstowe 26"/>
          <p:cNvSpPr txBox="1">
            <a:spLocks noChangeArrowheads="1"/>
          </p:cNvSpPr>
          <p:nvPr/>
        </p:nvSpPr>
        <p:spPr bwMode="auto">
          <a:xfrm>
            <a:off x="703263" y="3316288"/>
            <a:ext cx="33020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l-PL" altLang="pl-PL" sz="1000"/>
              <a:t>p</a:t>
            </a:r>
            <a:r>
              <a:rPr lang="pl-PL" altLang="pl-PL" sz="1000" baseline="-25000"/>
              <a:t>0</a:t>
            </a:r>
          </a:p>
        </p:txBody>
      </p:sp>
      <p:sp>
        <p:nvSpPr>
          <p:cNvPr id="28" name="Elipsa 27"/>
          <p:cNvSpPr/>
          <p:nvPr/>
        </p:nvSpPr>
        <p:spPr>
          <a:xfrm>
            <a:off x="6588125" y="3398838"/>
            <a:ext cx="74613" cy="71437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l-PL"/>
          </a:p>
        </p:txBody>
      </p:sp>
      <p:sp>
        <p:nvSpPr>
          <p:cNvPr id="33810" name="pole tekstowe 28"/>
          <p:cNvSpPr txBox="1">
            <a:spLocks noChangeArrowheads="1"/>
          </p:cNvSpPr>
          <p:nvPr/>
        </p:nvSpPr>
        <p:spPr bwMode="auto">
          <a:xfrm>
            <a:off x="6446838" y="3151188"/>
            <a:ext cx="215900" cy="247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l-PL" altLang="pl-PL" sz="1000"/>
              <a:t>A</a:t>
            </a:r>
          </a:p>
        </p:txBody>
      </p:sp>
      <p:sp>
        <p:nvSpPr>
          <p:cNvPr id="32" name="Dowolny kształt 31"/>
          <p:cNvSpPr/>
          <p:nvPr/>
        </p:nvSpPr>
        <p:spPr>
          <a:xfrm>
            <a:off x="6353175" y="2643188"/>
            <a:ext cx="628650" cy="1052512"/>
          </a:xfrm>
          <a:custGeom>
            <a:avLst/>
            <a:gdLst>
              <a:gd name="connsiteX0" fmla="*/ 0 w 628650"/>
              <a:gd name="connsiteY0" fmla="*/ 1052512 h 1052512"/>
              <a:gd name="connsiteX1" fmla="*/ 280988 w 628650"/>
              <a:gd name="connsiteY1" fmla="*/ 771525 h 1052512"/>
              <a:gd name="connsiteX2" fmla="*/ 628650 w 628650"/>
              <a:gd name="connsiteY2" fmla="*/ 0 h 1052512"/>
              <a:gd name="connsiteX3" fmla="*/ 628650 w 628650"/>
              <a:gd name="connsiteY3" fmla="*/ 0 h 1052512"/>
              <a:gd name="connsiteX4" fmla="*/ 628650 w 628650"/>
              <a:gd name="connsiteY4" fmla="*/ 0 h 1052512"/>
              <a:gd name="connsiteX5" fmla="*/ 628650 w 628650"/>
              <a:gd name="connsiteY5" fmla="*/ 0 h 10525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28650" h="1052512">
                <a:moveTo>
                  <a:pt x="0" y="1052512"/>
                </a:moveTo>
                <a:cubicBezTo>
                  <a:pt x="88106" y="999728"/>
                  <a:pt x="176213" y="946944"/>
                  <a:pt x="280988" y="771525"/>
                </a:cubicBezTo>
                <a:cubicBezTo>
                  <a:pt x="385763" y="596106"/>
                  <a:pt x="628650" y="0"/>
                  <a:pt x="628650" y="0"/>
                </a:cubicBezTo>
                <a:lnTo>
                  <a:pt x="628650" y="0"/>
                </a:lnTo>
                <a:lnTo>
                  <a:pt x="628650" y="0"/>
                </a:lnTo>
                <a:lnTo>
                  <a:pt x="628650" y="0"/>
                </a:lnTo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l-PL"/>
          </a:p>
        </p:txBody>
      </p:sp>
      <p:sp>
        <p:nvSpPr>
          <p:cNvPr id="33812" name="pole tekstowe 32"/>
          <p:cNvSpPr txBox="1">
            <a:spLocks noChangeArrowheads="1"/>
          </p:cNvSpPr>
          <p:nvPr/>
        </p:nvSpPr>
        <p:spPr bwMode="auto">
          <a:xfrm>
            <a:off x="6762750" y="2420938"/>
            <a:ext cx="66675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l-PL" altLang="pl-PL" sz="1000"/>
              <a:t>SRSS</a:t>
            </a:r>
            <a:r>
              <a:rPr lang="pl-PL" altLang="pl-PL" sz="1000" baseline="-25000"/>
              <a:t>0</a:t>
            </a:r>
          </a:p>
        </p:txBody>
      </p:sp>
      <p:cxnSp>
        <p:nvCxnSpPr>
          <p:cNvPr id="3" name="Łącznik prostoliniowy 2"/>
          <p:cNvCxnSpPr/>
          <p:nvPr/>
        </p:nvCxnSpPr>
        <p:spPr>
          <a:xfrm>
            <a:off x="2627313" y="3438525"/>
            <a:ext cx="0" cy="854075"/>
          </a:xfrm>
          <a:prstGeom prst="line">
            <a:avLst/>
          </a:prstGeom>
          <a:ln>
            <a:solidFill>
              <a:schemeClr val="tx1"/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814" name="pole tekstowe 3"/>
          <p:cNvSpPr txBox="1">
            <a:spLocks noChangeArrowheads="1"/>
          </p:cNvSpPr>
          <p:nvPr/>
        </p:nvSpPr>
        <p:spPr bwMode="auto">
          <a:xfrm>
            <a:off x="2484438" y="4294188"/>
            <a:ext cx="358775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l-PL" altLang="pl-PL" sz="1000"/>
              <a:t>q</a:t>
            </a:r>
            <a:r>
              <a:rPr lang="pl-PL" altLang="pl-PL" sz="1000" baseline="-25000"/>
              <a:t>0</a:t>
            </a:r>
          </a:p>
        </p:txBody>
      </p:sp>
      <p:sp>
        <p:nvSpPr>
          <p:cNvPr id="33815" name="pole tekstowe 5"/>
          <p:cNvSpPr txBox="1">
            <a:spLocks noChangeArrowheads="1"/>
          </p:cNvSpPr>
          <p:nvPr/>
        </p:nvSpPr>
        <p:spPr bwMode="auto">
          <a:xfrm>
            <a:off x="2520950" y="3152775"/>
            <a:ext cx="142875" cy="246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l-PL" altLang="pl-PL" sz="1000"/>
              <a:t>a</a:t>
            </a:r>
          </a:p>
        </p:txBody>
      </p:sp>
      <p:sp>
        <p:nvSpPr>
          <p:cNvPr id="9" name="Dowolny kształt 8"/>
          <p:cNvSpPr/>
          <p:nvPr/>
        </p:nvSpPr>
        <p:spPr>
          <a:xfrm>
            <a:off x="1538288" y="2997200"/>
            <a:ext cx="2251075" cy="420688"/>
          </a:xfrm>
          <a:custGeom>
            <a:avLst/>
            <a:gdLst>
              <a:gd name="connsiteX0" fmla="*/ 0 w 2162629"/>
              <a:gd name="connsiteY0" fmla="*/ 0 h 566270"/>
              <a:gd name="connsiteX1" fmla="*/ 1045029 w 2162629"/>
              <a:gd name="connsiteY1" fmla="*/ 566057 h 566270"/>
              <a:gd name="connsiteX2" fmla="*/ 2162629 w 2162629"/>
              <a:gd name="connsiteY2" fmla="*/ 72572 h 566270"/>
              <a:gd name="connsiteX3" fmla="*/ 2162629 w 2162629"/>
              <a:gd name="connsiteY3" fmla="*/ 72572 h 5662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162629" h="566270">
                <a:moveTo>
                  <a:pt x="0" y="0"/>
                </a:moveTo>
                <a:cubicBezTo>
                  <a:pt x="342295" y="276981"/>
                  <a:pt x="684591" y="553962"/>
                  <a:pt x="1045029" y="566057"/>
                </a:cubicBezTo>
                <a:cubicBezTo>
                  <a:pt x="1405467" y="578152"/>
                  <a:pt x="2162629" y="72572"/>
                  <a:pt x="2162629" y="72572"/>
                </a:cubicBezTo>
                <a:lnTo>
                  <a:pt x="2162629" y="72572"/>
                </a:lnTo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l-PL"/>
          </a:p>
        </p:txBody>
      </p:sp>
      <p:sp>
        <p:nvSpPr>
          <p:cNvPr id="33817" name="pole tekstowe 11"/>
          <p:cNvSpPr txBox="1">
            <a:spLocks noChangeArrowheads="1"/>
          </p:cNvSpPr>
          <p:nvPr/>
        </p:nvSpPr>
        <p:spPr bwMode="auto">
          <a:xfrm>
            <a:off x="3743325" y="2852738"/>
            <a:ext cx="576263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l-PL" altLang="pl-PL" sz="1000"/>
              <a:t>LAC</a:t>
            </a:r>
            <a:r>
              <a:rPr lang="pl-PL" altLang="pl-PL" sz="1000" baseline="-25000"/>
              <a:t>0</a:t>
            </a:r>
          </a:p>
        </p:txBody>
      </p:sp>
      <p:cxnSp>
        <p:nvCxnSpPr>
          <p:cNvPr id="24" name="Łącznik prostoliniowy 23"/>
          <p:cNvCxnSpPr>
            <a:stCxn id="32" idx="1"/>
          </p:cNvCxnSpPr>
          <p:nvPr/>
        </p:nvCxnSpPr>
        <p:spPr>
          <a:xfrm flipH="1">
            <a:off x="6624638" y="3414713"/>
            <a:ext cx="9525" cy="877887"/>
          </a:xfrm>
          <a:prstGeom prst="line">
            <a:avLst/>
          </a:prstGeom>
          <a:ln>
            <a:solidFill>
              <a:schemeClr val="tx1"/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819" name="pole tekstowe 28"/>
          <p:cNvSpPr txBox="1">
            <a:spLocks noChangeArrowheads="1"/>
          </p:cNvSpPr>
          <p:nvPr/>
        </p:nvSpPr>
        <p:spPr bwMode="auto">
          <a:xfrm>
            <a:off x="6486525" y="4294188"/>
            <a:ext cx="36195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l-PL" altLang="pl-PL" sz="1000"/>
              <a:t>Q</a:t>
            </a:r>
            <a:r>
              <a:rPr lang="pl-PL" altLang="pl-PL" sz="1000" baseline="-25000"/>
              <a:t>0</a:t>
            </a:r>
          </a:p>
        </p:txBody>
      </p:sp>
      <p:sp>
        <p:nvSpPr>
          <p:cNvPr id="2" name="Dowolny kształt 1"/>
          <p:cNvSpPr/>
          <p:nvPr/>
        </p:nvSpPr>
        <p:spPr>
          <a:xfrm>
            <a:off x="2162175" y="2771775"/>
            <a:ext cx="1204913" cy="654050"/>
          </a:xfrm>
          <a:custGeom>
            <a:avLst/>
            <a:gdLst>
              <a:gd name="connsiteX0" fmla="*/ 0 w 1204685"/>
              <a:gd name="connsiteY0" fmla="*/ 0 h 653142"/>
              <a:gd name="connsiteX1" fmla="*/ 464457 w 1204685"/>
              <a:gd name="connsiteY1" fmla="*/ 653142 h 653142"/>
              <a:gd name="connsiteX2" fmla="*/ 1204685 w 1204685"/>
              <a:gd name="connsiteY2" fmla="*/ 0 h 653142"/>
              <a:gd name="connsiteX3" fmla="*/ 1204685 w 1204685"/>
              <a:gd name="connsiteY3" fmla="*/ 0 h 6531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04685" h="653142">
                <a:moveTo>
                  <a:pt x="0" y="0"/>
                </a:moveTo>
                <a:cubicBezTo>
                  <a:pt x="131838" y="326571"/>
                  <a:pt x="263676" y="653142"/>
                  <a:pt x="464457" y="653142"/>
                </a:cubicBezTo>
                <a:cubicBezTo>
                  <a:pt x="665238" y="653142"/>
                  <a:pt x="1204685" y="0"/>
                  <a:pt x="1204685" y="0"/>
                </a:cubicBezTo>
                <a:lnTo>
                  <a:pt x="1204685" y="0"/>
                </a:lnTo>
              </a:path>
            </a:pathLst>
          </a:cu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l-PL"/>
          </a:p>
        </p:txBody>
      </p:sp>
      <p:sp>
        <p:nvSpPr>
          <p:cNvPr id="33821" name="pole tekstowe 3"/>
          <p:cNvSpPr txBox="1">
            <a:spLocks noChangeArrowheads="1"/>
          </p:cNvSpPr>
          <p:nvPr/>
        </p:nvSpPr>
        <p:spPr bwMode="auto">
          <a:xfrm>
            <a:off x="3348038" y="2608263"/>
            <a:ext cx="64770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l-PL" altLang="pl-PL" sz="1000"/>
              <a:t>SATC</a:t>
            </a:r>
            <a:r>
              <a:rPr lang="pl-PL" altLang="pl-PL" sz="1000" baseline="-25000"/>
              <a:t>0</a:t>
            </a:r>
          </a:p>
        </p:txBody>
      </p:sp>
      <p:sp>
        <p:nvSpPr>
          <p:cNvPr id="6" name="Dowolny kształt 5"/>
          <p:cNvSpPr/>
          <p:nvPr/>
        </p:nvSpPr>
        <p:spPr>
          <a:xfrm>
            <a:off x="2124075" y="2825750"/>
            <a:ext cx="984250" cy="931863"/>
          </a:xfrm>
          <a:custGeom>
            <a:avLst/>
            <a:gdLst>
              <a:gd name="connsiteX0" fmla="*/ 0 w 983702"/>
              <a:gd name="connsiteY0" fmla="*/ 931211 h 931252"/>
              <a:gd name="connsiteX1" fmla="*/ 319088 w 983702"/>
              <a:gd name="connsiteY1" fmla="*/ 788336 h 931252"/>
              <a:gd name="connsiteX2" fmla="*/ 923925 w 983702"/>
              <a:gd name="connsiteY2" fmla="*/ 69198 h 931252"/>
              <a:gd name="connsiteX3" fmla="*/ 928688 w 983702"/>
              <a:gd name="connsiteY3" fmla="*/ 69198 h 9312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83702" h="931252">
                <a:moveTo>
                  <a:pt x="0" y="931211"/>
                </a:moveTo>
                <a:cubicBezTo>
                  <a:pt x="82550" y="931608"/>
                  <a:pt x="165101" y="932005"/>
                  <a:pt x="319088" y="788336"/>
                </a:cubicBezTo>
                <a:cubicBezTo>
                  <a:pt x="473075" y="644667"/>
                  <a:pt x="822325" y="189054"/>
                  <a:pt x="923925" y="69198"/>
                </a:cubicBezTo>
                <a:cubicBezTo>
                  <a:pt x="1025525" y="-50658"/>
                  <a:pt x="977106" y="9270"/>
                  <a:pt x="928688" y="69198"/>
                </a:cubicBezTo>
              </a:path>
            </a:pathLst>
          </a:cu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l-PL"/>
          </a:p>
        </p:txBody>
      </p:sp>
      <p:sp>
        <p:nvSpPr>
          <p:cNvPr id="25" name="Elipsa 24"/>
          <p:cNvSpPr/>
          <p:nvPr/>
        </p:nvSpPr>
        <p:spPr>
          <a:xfrm>
            <a:off x="2589213" y="3389313"/>
            <a:ext cx="74612" cy="71437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l-PL"/>
          </a:p>
        </p:txBody>
      </p:sp>
      <p:sp>
        <p:nvSpPr>
          <p:cNvPr id="33824" name="pole tekstowe 6"/>
          <p:cNvSpPr txBox="1">
            <a:spLocks noChangeArrowheads="1"/>
          </p:cNvSpPr>
          <p:nvPr/>
        </p:nvSpPr>
        <p:spPr bwMode="auto">
          <a:xfrm>
            <a:off x="2825750" y="2554288"/>
            <a:ext cx="611188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l-PL" altLang="pl-PL" sz="1000"/>
              <a:t>SMC</a:t>
            </a:r>
            <a:r>
              <a:rPr lang="pl-PL" altLang="pl-PL" sz="1000" baseline="-25000"/>
              <a:t>0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ymbol zastępczy zawartości 2"/>
          <p:cNvSpPr>
            <a:spLocks noGrp="1"/>
          </p:cNvSpPr>
          <p:nvPr>
            <p:ph idx="1"/>
          </p:nvPr>
        </p:nvSpPr>
        <p:spPr>
          <a:xfrm>
            <a:off x="457200" y="549275"/>
            <a:ext cx="8229600" cy="5832475"/>
          </a:xfrm>
        </p:spPr>
        <p:txBody>
          <a:bodyPr/>
          <a:lstStyle/>
          <a:p>
            <a:pPr marL="0" indent="0" algn="just">
              <a:buFontTx/>
              <a:buNone/>
            </a:pPr>
            <a:r>
              <a:rPr lang="pl-PL" altLang="pl-PL" smtClean="0"/>
              <a:t>W wyjściowym położeniu w gałęzi krzywa popytu przebiega w pozycji D, krzywa długookresowej podaży w położeniu LRSS</a:t>
            </a:r>
            <a:r>
              <a:rPr lang="pl-PL" altLang="pl-PL" baseline="-25000" smtClean="0"/>
              <a:t>0</a:t>
            </a:r>
            <a:r>
              <a:rPr lang="pl-PL" altLang="pl-PL" smtClean="0"/>
              <a:t>, cena równowagi wynosi p</a:t>
            </a:r>
            <a:r>
              <a:rPr lang="pl-PL" altLang="pl-PL" baseline="-25000" smtClean="0"/>
              <a:t>0</a:t>
            </a:r>
            <a:r>
              <a:rPr lang="pl-PL" altLang="pl-PL" smtClean="0"/>
              <a:t>, zaś przedsiębiorstwa wytwarzają produkcję Q</a:t>
            </a:r>
            <a:r>
              <a:rPr lang="pl-PL" altLang="pl-PL" baseline="-25000" smtClean="0"/>
              <a:t>0</a:t>
            </a:r>
            <a:r>
              <a:rPr lang="pl-PL" altLang="pl-PL" smtClean="0"/>
              <a:t>. </a:t>
            </a:r>
          </a:p>
          <a:p>
            <a:pPr marL="0" indent="0" algn="just">
              <a:buFontTx/>
              <a:buNone/>
            </a:pPr>
            <a:endParaRPr lang="pl-PL" altLang="pl-PL" smtClean="0"/>
          </a:p>
          <a:p>
            <a:pPr marL="0" indent="0" algn="just">
              <a:buFontTx/>
              <a:buNone/>
            </a:pPr>
            <a:r>
              <a:rPr lang="pl-PL" altLang="pl-PL" smtClean="0"/>
              <a:t>Krzywa krótkookresowej podaży przebiega w pozycji SRSS</a:t>
            </a:r>
            <a:r>
              <a:rPr lang="pl-PL" altLang="pl-PL" baseline="-25000" smtClean="0"/>
              <a:t>0</a:t>
            </a:r>
            <a:r>
              <a:rPr lang="pl-PL" altLang="pl-PL" smtClean="0"/>
              <a:t> i rynek znajduje się </a:t>
            </a:r>
            <a:r>
              <a:rPr lang="pl-PL" altLang="pl-PL" b="1" smtClean="0">
                <a:solidFill>
                  <a:srgbClr val="FF0000"/>
                </a:solidFill>
              </a:rPr>
              <a:t>zarówno w równowadze krótkookresowej </a:t>
            </a:r>
          </a:p>
          <a:p>
            <a:pPr marL="0" indent="0" algn="just">
              <a:buFontTx/>
              <a:buNone/>
            </a:pPr>
            <a:r>
              <a:rPr lang="pl-PL" altLang="pl-PL" b="1" smtClean="0">
                <a:solidFill>
                  <a:srgbClr val="FF0000"/>
                </a:solidFill>
              </a:rPr>
              <a:t>i długookresowej</a:t>
            </a:r>
            <a:r>
              <a:rPr lang="pl-PL" altLang="pl-PL" smtClean="0"/>
              <a:t>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Symbol zastępczy zawartości 2"/>
          <p:cNvSpPr>
            <a:spLocks noGrp="1"/>
          </p:cNvSpPr>
          <p:nvPr>
            <p:ph idx="1"/>
          </p:nvPr>
        </p:nvSpPr>
        <p:spPr>
          <a:xfrm>
            <a:off x="457200" y="549275"/>
            <a:ext cx="8229600" cy="5576888"/>
          </a:xfrm>
        </p:spPr>
        <p:txBody>
          <a:bodyPr/>
          <a:lstStyle/>
          <a:p>
            <a:pPr marL="0" indent="0" algn="just">
              <a:buFontTx/>
              <a:buNone/>
            </a:pPr>
            <a:r>
              <a:rPr lang="pl-PL" altLang="pl-PL" smtClean="0"/>
              <a:t>Na wykresie po lewej stronie jest przedstawiona </a:t>
            </a:r>
            <a:r>
              <a:rPr lang="pl-PL" altLang="pl-PL" b="1" smtClean="0">
                <a:solidFill>
                  <a:srgbClr val="0070C0"/>
                </a:solidFill>
              </a:rPr>
              <a:t>sytuacja na poziomie przedsiębiorstwa</a:t>
            </a:r>
            <a:r>
              <a:rPr lang="pl-PL" altLang="pl-PL" smtClean="0"/>
              <a:t>. </a:t>
            </a:r>
          </a:p>
          <a:p>
            <a:pPr marL="0" indent="0" algn="just">
              <a:buFontTx/>
              <a:buNone/>
            </a:pPr>
            <a:endParaRPr lang="pl-PL" altLang="pl-PL" smtClean="0"/>
          </a:p>
          <a:p>
            <a:pPr marL="0" indent="0" algn="just">
              <a:buFontTx/>
              <a:buNone/>
            </a:pPr>
            <a:r>
              <a:rPr lang="pl-PL" altLang="pl-PL" smtClean="0"/>
              <a:t>Każde z przedsiębiorstw wytwarza </a:t>
            </a:r>
            <a:r>
              <a:rPr lang="pl-PL" altLang="pl-PL" b="1" smtClean="0">
                <a:solidFill>
                  <a:srgbClr val="0070C0"/>
                </a:solidFill>
              </a:rPr>
              <a:t>produkcję q</a:t>
            </a:r>
            <a:r>
              <a:rPr lang="pl-PL" altLang="pl-PL" b="1" baseline="-25000" smtClean="0">
                <a:solidFill>
                  <a:srgbClr val="0070C0"/>
                </a:solidFill>
              </a:rPr>
              <a:t>0</a:t>
            </a:r>
            <a:r>
              <a:rPr lang="pl-PL" altLang="pl-PL" b="1" smtClean="0">
                <a:solidFill>
                  <a:srgbClr val="0070C0"/>
                </a:solidFill>
              </a:rPr>
              <a:t> </a:t>
            </a:r>
            <a:r>
              <a:rPr lang="pl-PL" altLang="pl-PL" smtClean="0"/>
              <a:t>przy najniższym koszcie przeciętnym znajdującym się na krzywej LAC</a:t>
            </a:r>
            <a:r>
              <a:rPr lang="pl-PL" altLang="pl-PL" baseline="-25000" smtClean="0"/>
              <a:t>0</a:t>
            </a:r>
            <a:r>
              <a:rPr lang="pl-PL" altLang="pl-PL" smtClean="0"/>
              <a:t> (punkt „a”). Jednocześnie punkt leży </a:t>
            </a:r>
            <a:br>
              <a:rPr lang="pl-PL" altLang="pl-PL" smtClean="0"/>
            </a:br>
            <a:r>
              <a:rPr lang="pl-PL" altLang="pl-PL" smtClean="0"/>
              <a:t>w najniższym miejscu na krzywej SATC</a:t>
            </a:r>
            <a:r>
              <a:rPr lang="pl-PL" altLang="pl-PL" baseline="-25000" smtClean="0"/>
              <a:t>0</a:t>
            </a:r>
            <a:r>
              <a:rPr lang="pl-PL" altLang="pl-PL" smtClean="0"/>
              <a:t> </a:t>
            </a:r>
            <a:br>
              <a:rPr lang="pl-PL" altLang="pl-PL" smtClean="0"/>
            </a:br>
            <a:r>
              <a:rPr lang="pl-PL" altLang="pl-PL" smtClean="0"/>
              <a:t>i na krzywej SMC</a:t>
            </a:r>
            <a:r>
              <a:rPr lang="pl-PL" altLang="pl-PL" baseline="-25000" smtClean="0"/>
              <a:t>0</a:t>
            </a:r>
            <a:r>
              <a:rPr lang="pl-PL" altLang="pl-PL" smtClean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FontTx/>
              <a:buNone/>
            </a:pPr>
            <a:r>
              <a:rPr lang="pl-PL" altLang="pl-PL" smtClean="0"/>
              <a:t>Jeżeli w gałęzi jest N przedsiębiorstw to produkcja całej gałęzi wyniesie Q</a:t>
            </a:r>
            <a:r>
              <a:rPr lang="pl-PL" altLang="pl-PL" baseline="-25000" smtClean="0"/>
              <a:t>0</a:t>
            </a:r>
            <a:r>
              <a:rPr lang="pl-PL" altLang="pl-PL" smtClean="0"/>
              <a:t> (Q</a:t>
            </a:r>
            <a:r>
              <a:rPr lang="pl-PL" altLang="pl-PL" baseline="-25000" smtClean="0"/>
              <a:t>0</a:t>
            </a:r>
            <a:r>
              <a:rPr lang="pl-PL" altLang="pl-PL" smtClean="0"/>
              <a:t>=q</a:t>
            </a:r>
            <a:r>
              <a:rPr lang="pl-PL" altLang="pl-PL" baseline="-25000" smtClean="0"/>
              <a:t>0</a:t>
            </a:r>
            <a:r>
              <a:rPr lang="pl-PL" altLang="pl-PL" smtClean="0"/>
              <a:t>*N).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Łącznik prosty ze strzałką 3"/>
          <p:cNvCxnSpPr/>
          <p:nvPr/>
        </p:nvCxnSpPr>
        <p:spPr>
          <a:xfrm flipV="1">
            <a:off x="1042988" y="1989138"/>
            <a:ext cx="0" cy="230346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Łącznik prosty ze strzałką 4"/>
          <p:cNvCxnSpPr/>
          <p:nvPr/>
        </p:nvCxnSpPr>
        <p:spPr>
          <a:xfrm>
            <a:off x="1042988" y="4292600"/>
            <a:ext cx="2305050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Łącznik prosty ze strzałką 5"/>
          <p:cNvCxnSpPr/>
          <p:nvPr/>
        </p:nvCxnSpPr>
        <p:spPr>
          <a:xfrm flipV="1">
            <a:off x="5219700" y="1989138"/>
            <a:ext cx="0" cy="230505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Łącznik prosty ze strzałką 6"/>
          <p:cNvCxnSpPr/>
          <p:nvPr/>
        </p:nvCxnSpPr>
        <p:spPr>
          <a:xfrm>
            <a:off x="5219700" y="4294188"/>
            <a:ext cx="2305050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894" name="pole tekstowe 11"/>
          <p:cNvSpPr txBox="1">
            <a:spLocks noChangeArrowheads="1"/>
          </p:cNvSpPr>
          <p:nvPr/>
        </p:nvSpPr>
        <p:spPr bwMode="auto">
          <a:xfrm rot="-5400000">
            <a:off x="-309562" y="2011363"/>
            <a:ext cx="1655762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l-PL" altLang="pl-PL" sz="1000"/>
              <a:t>cena, koszt</a:t>
            </a:r>
          </a:p>
        </p:txBody>
      </p:sp>
      <p:sp>
        <p:nvSpPr>
          <p:cNvPr id="37895" name="pole tekstowe 12"/>
          <p:cNvSpPr txBox="1">
            <a:spLocks noChangeArrowheads="1"/>
          </p:cNvSpPr>
          <p:nvPr/>
        </p:nvSpPr>
        <p:spPr bwMode="auto">
          <a:xfrm>
            <a:off x="2051050" y="4652963"/>
            <a:ext cx="1944688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l-PL" altLang="pl-PL" sz="1000"/>
              <a:t>produkcja przedsiębiorstwa</a:t>
            </a:r>
          </a:p>
        </p:txBody>
      </p:sp>
      <p:sp>
        <p:nvSpPr>
          <p:cNvPr id="37896" name="pole tekstowe 13"/>
          <p:cNvSpPr txBox="1">
            <a:spLocks noChangeArrowheads="1"/>
          </p:cNvSpPr>
          <p:nvPr/>
        </p:nvSpPr>
        <p:spPr bwMode="auto">
          <a:xfrm>
            <a:off x="6372225" y="4652963"/>
            <a:ext cx="1512888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l-PL" altLang="pl-PL" sz="1000"/>
              <a:t>produkcja gałęzi</a:t>
            </a:r>
          </a:p>
        </p:txBody>
      </p:sp>
      <p:sp>
        <p:nvSpPr>
          <p:cNvPr id="37897" name="pole tekstowe 14"/>
          <p:cNvSpPr txBox="1">
            <a:spLocks noChangeArrowheads="1"/>
          </p:cNvSpPr>
          <p:nvPr/>
        </p:nvSpPr>
        <p:spPr bwMode="auto">
          <a:xfrm>
            <a:off x="1187450" y="5445125"/>
            <a:ext cx="216058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l-PL" altLang="pl-PL" sz="1800" b="1"/>
              <a:t>przedsiębiorstwo</a:t>
            </a:r>
          </a:p>
        </p:txBody>
      </p:sp>
      <p:sp>
        <p:nvSpPr>
          <p:cNvPr id="37898" name="pole tekstowe 15"/>
          <p:cNvSpPr txBox="1">
            <a:spLocks noChangeArrowheads="1"/>
          </p:cNvSpPr>
          <p:nvPr/>
        </p:nvSpPr>
        <p:spPr bwMode="auto">
          <a:xfrm>
            <a:off x="5724525" y="5418138"/>
            <a:ext cx="20161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l-PL" altLang="pl-PL" sz="1800" b="1"/>
              <a:t>gałąź</a:t>
            </a:r>
          </a:p>
        </p:txBody>
      </p:sp>
      <p:cxnSp>
        <p:nvCxnSpPr>
          <p:cNvPr id="13" name="Łącznik prostoliniowy 12"/>
          <p:cNvCxnSpPr/>
          <p:nvPr/>
        </p:nvCxnSpPr>
        <p:spPr>
          <a:xfrm>
            <a:off x="5580063" y="2781300"/>
            <a:ext cx="1868487" cy="1152525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900" name="pole tekstowe 18"/>
          <p:cNvSpPr txBox="1">
            <a:spLocks noChangeArrowheads="1"/>
          </p:cNvSpPr>
          <p:nvPr/>
        </p:nvSpPr>
        <p:spPr bwMode="auto">
          <a:xfrm>
            <a:off x="7051675" y="3562350"/>
            <a:ext cx="396875" cy="246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l-PL" altLang="pl-PL" sz="1000" b="1">
                <a:solidFill>
                  <a:srgbClr val="FF0000"/>
                </a:solidFill>
              </a:rPr>
              <a:t>D</a:t>
            </a:r>
          </a:p>
        </p:txBody>
      </p:sp>
      <p:cxnSp>
        <p:nvCxnSpPr>
          <p:cNvPr id="15" name="Łącznik prostoliniowy 14"/>
          <p:cNvCxnSpPr/>
          <p:nvPr/>
        </p:nvCxnSpPr>
        <p:spPr>
          <a:xfrm>
            <a:off x="5219700" y="3438525"/>
            <a:ext cx="222885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902" name="pole tekstowe 23"/>
          <p:cNvSpPr txBox="1">
            <a:spLocks noChangeArrowheads="1"/>
          </p:cNvSpPr>
          <p:nvPr/>
        </p:nvSpPr>
        <p:spPr bwMode="auto">
          <a:xfrm>
            <a:off x="6948488" y="3187700"/>
            <a:ext cx="687387" cy="246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l-PL" altLang="pl-PL" sz="1000"/>
              <a:t>LRSS</a:t>
            </a:r>
            <a:r>
              <a:rPr lang="pl-PL" altLang="pl-PL" sz="1000" baseline="-25000"/>
              <a:t>0</a:t>
            </a:r>
          </a:p>
        </p:txBody>
      </p:sp>
      <p:cxnSp>
        <p:nvCxnSpPr>
          <p:cNvPr id="17" name="Łącznik prostoliniowy 16"/>
          <p:cNvCxnSpPr/>
          <p:nvPr/>
        </p:nvCxnSpPr>
        <p:spPr>
          <a:xfrm flipH="1">
            <a:off x="1042988" y="3438525"/>
            <a:ext cx="4176712" cy="0"/>
          </a:xfrm>
          <a:prstGeom prst="line">
            <a:avLst/>
          </a:prstGeom>
          <a:ln>
            <a:solidFill>
              <a:schemeClr val="tx1"/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904" name="pole tekstowe 26"/>
          <p:cNvSpPr txBox="1">
            <a:spLocks noChangeArrowheads="1"/>
          </p:cNvSpPr>
          <p:nvPr/>
        </p:nvSpPr>
        <p:spPr bwMode="auto">
          <a:xfrm>
            <a:off x="703263" y="3316288"/>
            <a:ext cx="33020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l-PL" altLang="pl-PL" sz="1000"/>
              <a:t>p</a:t>
            </a:r>
            <a:r>
              <a:rPr lang="pl-PL" altLang="pl-PL" sz="1000" baseline="-25000"/>
              <a:t>0</a:t>
            </a:r>
          </a:p>
        </p:txBody>
      </p:sp>
      <p:sp>
        <p:nvSpPr>
          <p:cNvPr id="19" name="Elipsa 18"/>
          <p:cNvSpPr/>
          <p:nvPr/>
        </p:nvSpPr>
        <p:spPr>
          <a:xfrm>
            <a:off x="6588125" y="3398838"/>
            <a:ext cx="74613" cy="71437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l-PL"/>
          </a:p>
        </p:txBody>
      </p:sp>
      <p:sp>
        <p:nvSpPr>
          <p:cNvPr id="37906" name="pole tekstowe 28"/>
          <p:cNvSpPr txBox="1">
            <a:spLocks noChangeArrowheads="1"/>
          </p:cNvSpPr>
          <p:nvPr/>
        </p:nvSpPr>
        <p:spPr bwMode="auto">
          <a:xfrm>
            <a:off x="6446838" y="3151188"/>
            <a:ext cx="215900" cy="247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l-PL" altLang="pl-PL" sz="1000"/>
              <a:t>A</a:t>
            </a:r>
          </a:p>
        </p:txBody>
      </p:sp>
      <p:sp>
        <p:nvSpPr>
          <p:cNvPr id="21" name="Dowolny kształt 20"/>
          <p:cNvSpPr/>
          <p:nvPr/>
        </p:nvSpPr>
        <p:spPr>
          <a:xfrm>
            <a:off x="6353175" y="2643188"/>
            <a:ext cx="628650" cy="1052512"/>
          </a:xfrm>
          <a:custGeom>
            <a:avLst/>
            <a:gdLst>
              <a:gd name="connsiteX0" fmla="*/ 0 w 628650"/>
              <a:gd name="connsiteY0" fmla="*/ 1052512 h 1052512"/>
              <a:gd name="connsiteX1" fmla="*/ 280988 w 628650"/>
              <a:gd name="connsiteY1" fmla="*/ 771525 h 1052512"/>
              <a:gd name="connsiteX2" fmla="*/ 628650 w 628650"/>
              <a:gd name="connsiteY2" fmla="*/ 0 h 1052512"/>
              <a:gd name="connsiteX3" fmla="*/ 628650 w 628650"/>
              <a:gd name="connsiteY3" fmla="*/ 0 h 1052512"/>
              <a:gd name="connsiteX4" fmla="*/ 628650 w 628650"/>
              <a:gd name="connsiteY4" fmla="*/ 0 h 1052512"/>
              <a:gd name="connsiteX5" fmla="*/ 628650 w 628650"/>
              <a:gd name="connsiteY5" fmla="*/ 0 h 10525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28650" h="1052512">
                <a:moveTo>
                  <a:pt x="0" y="1052512"/>
                </a:moveTo>
                <a:cubicBezTo>
                  <a:pt x="88106" y="999728"/>
                  <a:pt x="176213" y="946944"/>
                  <a:pt x="280988" y="771525"/>
                </a:cubicBezTo>
                <a:cubicBezTo>
                  <a:pt x="385763" y="596106"/>
                  <a:pt x="628650" y="0"/>
                  <a:pt x="628650" y="0"/>
                </a:cubicBezTo>
                <a:lnTo>
                  <a:pt x="628650" y="0"/>
                </a:lnTo>
                <a:lnTo>
                  <a:pt x="628650" y="0"/>
                </a:lnTo>
                <a:lnTo>
                  <a:pt x="628650" y="0"/>
                </a:lnTo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l-PL"/>
          </a:p>
        </p:txBody>
      </p:sp>
      <p:sp>
        <p:nvSpPr>
          <p:cNvPr id="37908" name="pole tekstowe 32"/>
          <p:cNvSpPr txBox="1">
            <a:spLocks noChangeArrowheads="1"/>
          </p:cNvSpPr>
          <p:nvPr/>
        </p:nvSpPr>
        <p:spPr bwMode="auto">
          <a:xfrm>
            <a:off x="6762750" y="2420938"/>
            <a:ext cx="66675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l-PL" altLang="pl-PL" sz="1000"/>
              <a:t>SRSS</a:t>
            </a:r>
            <a:r>
              <a:rPr lang="pl-PL" altLang="pl-PL" sz="1000" baseline="-25000"/>
              <a:t>0</a:t>
            </a:r>
          </a:p>
        </p:txBody>
      </p:sp>
      <p:cxnSp>
        <p:nvCxnSpPr>
          <p:cNvPr id="23" name="Łącznik prostoliniowy 22"/>
          <p:cNvCxnSpPr/>
          <p:nvPr/>
        </p:nvCxnSpPr>
        <p:spPr>
          <a:xfrm>
            <a:off x="2627313" y="3438525"/>
            <a:ext cx="0" cy="854075"/>
          </a:xfrm>
          <a:prstGeom prst="line">
            <a:avLst/>
          </a:prstGeom>
          <a:ln>
            <a:solidFill>
              <a:schemeClr val="tx1"/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910" name="pole tekstowe 3"/>
          <p:cNvSpPr txBox="1">
            <a:spLocks noChangeArrowheads="1"/>
          </p:cNvSpPr>
          <p:nvPr/>
        </p:nvSpPr>
        <p:spPr bwMode="auto">
          <a:xfrm>
            <a:off x="2484438" y="4294188"/>
            <a:ext cx="358775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l-PL" altLang="pl-PL" sz="1000"/>
              <a:t>q</a:t>
            </a:r>
            <a:r>
              <a:rPr lang="pl-PL" altLang="pl-PL" sz="1000" baseline="-25000"/>
              <a:t>0</a:t>
            </a:r>
          </a:p>
        </p:txBody>
      </p:sp>
      <p:sp>
        <p:nvSpPr>
          <p:cNvPr id="25" name="Elipsa 24"/>
          <p:cNvSpPr/>
          <p:nvPr/>
        </p:nvSpPr>
        <p:spPr>
          <a:xfrm>
            <a:off x="2589213" y="3389313"/>
            <a:ext cx="74612" cy="71437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l-PL"/>
          </a:p>
        </p:txBody>
      </p:sp>
      <p:sp>
        <p:nvSpPr>
          <p:cNvPr id="37912" name="pole tekstowe 5"/>
          <p:cNvSpPr txBox="1">
            <a:spLocks noChangeArrowheads="1"/>
          </p:cNvSpPr>
          <p:nvPr/>
        </p:nvSpPr>
        <p:spPr bwMode="auto">
          <a:xfrm>
            <a:off x="2592388" y="3171825"/>
            <a:ext cx="142875" cy="246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l-PL" altLang="pl-PL" sz="1000"/>
              <a:t>a</a:t>
            </a:r>
          </a:p>
        </p:txBody>
      </p:sp>
      <p:sp>
        <p:nvSpPr>
          <p:cNvPr id="27" name="Dowolny kształt 26"/>
          <p:cNvSpPr/>
          <p:nvPr/>
        </p:nvSpPr>
        <p:spPr>
          <a:xfrm>
            <a:off x="1538288" y="2997200"/>
            <a:ext cx="2251075" cy="420688"/>
          </a:xfrm>
          <a:custGeom>
            <a:avLst/>
            <a:gdLst>
              <a:gd name="connsiteX0" fmla="*/ 0 w 2162629"/>
              <a:gd name="connsiteY0" fmla="*/ 0 h 566270"/>
              <a:gd name="connsiteX1" fmla="*/ 1045029 w 2162629"/>
              <a:gd name="connsiteY1" fmla="*/ 566057 h 566270"/>
              <a:gd name="connsiteX2" fmla="*/ 2162629 w 2162629"/>
              <a:gd name="connsiteY2" fmla="*/ 72572 h 566270"/>
              <a:gd name="connsiteX3" fmla="*/ 2162629 w 2162629"/>
              <a:gd name="connsiteY3" fmla="*/ 72572 h 5662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162629" h="566270">
                <a:moveTo>
                  <a:pt x="0" y="0"/>
                </a:moveTo>
                <a:cubicBezTo>
                  <a:pt x="342295" y="276981"/>
                  <a:pt x="684591" y="553962"/>
                  <a:pt x="1045029" y="566057"/>
                </a:cubicBezTo>
                <a:cubicBezTo>
                  <a:pt x="1405467" y="578152"/>
                  <a:pt x="2162629" y="72572"/>
                  <a:pt x="2162629" y="72572"/>
                </a:cubicBezTo>
                <a:lnTo>
                  <a:pt x="2162629" y="72572"/>
                </a:lnTo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l-PL"/>
          </a:p>
        </p:txBody>
      </p:sp>
      <p:sp>
        <p:nvSpPr>
          <p:cNvPr id="37914" name="pole tekstowe 11"/>
          <p:cNvSpPr txBox="1">
            <a:spLocks noChangeArrowheads="1"/>
          </p:cNvSpPr>
          <p:nvPr/>
        </p:nvSpPr>
        <p:spPr bwMode="auto">
          <a:xfrm>
            <a:off x="3743325" y="2852738"/>
            <a:ext cx="576263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l-PL" altLang="pl-PL" sz="1000"/>
              <a:t>LAC</a:t>
            </a:r>
            <a:r>
              <a:rPr lang="pl-PL" altLang="pl-PL" sz="1000" baseline="-25000"/>
              <a:t>0</a:t>
            </a:r>
          </a:p>
        </p:txBody>
      </p:sp>
      <p:cxnSp>
        <p:nvCxnSpPr>
          <p:cNvPr id="29" name="Łącznik prostoliniowy 28"/>
          <p:cNvCxnSpPr/>
          <p:nvPr/>
        </p:nvCxnSpPr>
        <p:spPr>
          <a:xfrm flipV="1">
            <a:off x="1042988" y="3141663"/>
            <a:ext cx="5113337" cy="0"/>
          </a:xfrm>
          <a:prstGeom prst="line">
            <a:avLst/>
          </a:prstGeom>
          <a:ln>
            <a:solidFill>
              <a:schemeClr val="tx1"/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Łącznik prostoliniowy 29"/>
          <p:cNvCxnSpPr>
            <a:stCxn id="21" idx="1"/>
          </p:cNvCxnSpPr>
          <p:nvPr/>
        </p:nvCxnSpPr>
        <p:spPr>
          <a:xfrm flipH="1">
            <a:off x="6624638" y="3414713"/>
            <a:ext cx="9525" cy="877887"/>
          </a:xfrm>
          <a:prstGeom prst="line">
            <a:avLst/>
          </a:prstGeom>
          <a:ln>
            <a:solidFill>
              <a:schemeClr val="tx1"/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917" name="pole tekstowe 28"/>
          <p:cNvSpPr txBox="1">
            <a:spLocks noChangeArrowheads="1"/>
          </p:cNvSpPr>
          <p:nvPr/>
        </p:nvSpPr>
        <p:spPr bwMode="auto">
          <a:xfrm>
            <a:off x="6486525" y="4294188"/>
            <a:ext cx="36195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l-PL" altLang="pl-PL" sz="1000"/>
              <a:t>Q</a:t>
            </a:r>
            <a:r>
              <a:rPr lang="pl-PL" altLang="pl-PL" sz="1000" baseline="-25000"/>
              <a:t>0</a:t>
            </a:r>
          </a:p>
        </p:txBody>
      </p:sp>
      <p:cxnSp>
        <p:nvCxnSpPr>
          <p:cNvPr id="32" name="Łącznik prostoliniowy 31"/>
          <p:cNvCxnSpPr/>
          <p:nvPr/>
        </p:nvCxnSpPr>
        <p:spPr>
          <a:xfrm>
            <a:off x="6156325" y="3141663"/>
            <a:ext cx="0" cy="1152525"/>
          </a:xfrm>
          <a:prstGeom prst="line">
            <a:avLst/>
          </a:prstGeom>
          <a:ln>
            <a:solidFill>
              <a:schemeClr val="tx1"/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919" name="pole tekstowe 32"/>
          <p:cNvSpPr txBox="1">
            <a:spLocks noChangeArrowheads="1"/>
          </p:cNvSpPr>
          <p:nvPr/>
        </p:nvSpPr>
        <p:spPr bwMode="auto">
          <a:xfrm>
            <a:off x="6024563" y="4294188"/>
            <a:ext cx="43180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l-PL" altLang="pl-PL" sz="1000"/>
              <a:t>Q</a:t>
            </a:r>
            <a:r>
              <a:rPr lang="pl-PL" altLang="pl-PL" sz="1000" baseline="-25000"/>
              <a:t>1</a:t>
            </a:r>
          </a:p>
        </p:txBody>
      </p:sp>
      <p:sp>
        <p:nvSpPr>
          <p:cNvPr id="34" name="Elipsa 33"/>
          <p:cNvSpPr/>
          <p:nvPr/>
        </p:nvSpPr>
        <p:spPr>
          <a:xfrm>
            <a:off x="6118225" y="3106738"/>
            <a:ext cx="74613" cy="71437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l-PL"/>
          </a:p>
        </p:txBody>
      </p:sp>
      <p:sp>
        <p:nvSpPr>
          <p:cNvPr id="37921" name="pole tekstowe 33"/>
          <p:cNvSpPr txBox="1">
            <a:spLocks noChangeArrowheads="1"/>
          </p:cNvSpPr>
          <p:nvPr/>
        </p:nvSpPr>
        <p:spPr bwMode="auto">
          <a:xfrm>
            <a:off x="5983288" y="2833688"/>
            <a:ext cx="21590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l-PL" altLang="pl-PL" sz="1000"/>
              <a:t>B</a:t>
            </a:r>
          </a:p>
        </p:txBody>
      </p:sp>
      <p:sp>
        <p:nvSpPr>
          <p:cNvPr id="36" name="Dowolny kształt 35"/>
          <p:cNvSpPr/>
          <p:nvPr/>
        </p:nvSpPr>
        <p:spPr>
          <a:xfrm>
            <a:off x="5711825" y="2493963"/>
            <a:ext cx="757238" cy="881062"/>
          </a:xfrm>
          <a:custGeom>
            <a:avLst/>
            <a:gdLst>
              <a:gd name="connsiteX0" fmla="*/ 0 w 757237"/>
              <a:gd name="connsiteY0" fmla="*/ 881062 h 881062"/>
              <a:gd name="connsiteX1" fmla="*/ 452437 w 757237"/>
              <a:gd name="connsiteY1" fmla="*/ 638175 h 881062"/>
              <a:gd name="connsiteX2" fmla="*/ 757237 w 757237"/>
              <a:gd name="connsiteY2" fmla="*/ 0 h 881062"/>
              <a:gd name="connsiteX3" fmla="*/ 757237 w 757237"/>
              <a:gd name="connsiteY3" fmla="*/ 0 h 8810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57237" h="881062">
                <a:moveTo>
                  <a:pt x="0" y="881062"/>
                </a:moveTo>
                <a:cubicBezTo>
                  <a:pt x="163115" y="833040"/>
                  <a:pt x="326231" y="785019"/>
                  <a:pt x="452437" y="638175"/>
                </a:cubicBezTo>
                <a:cubicBezTo>
                  <a:pt x="578643" y="491331"/>
                  <a:pt x="757237" y="0"/>
                  <a:pt x="757237" y="0"/>
                </a:cubicBezTo>
                <a:lnTo>
                  <a:pt x="757237" y="0"/>
                </a:lnTo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l-PL"/>
          </a:p>
        </p:txBody>
      </p:sp>
      <p:sp>
        <p:nvSpPr>
          <p:cNvPr id="37923" name="pole tekstowe 32"/>
          <p:cNvSpPr txBox="1">
            <a:spLocks noChangeArrowheads="1"/>
          </p:cNvSpPr>
          <p:nvPr/>
        </p:nvSpPr>
        <p:spPr bwMode="auto">
          <a:xfrm>
            <a:off x="6173788" y="2260600"/>
            <a:ext cx="666750" cy="246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l-PL" altLang="pl-PL" sz="1000"/>
              <a:t>SRSS</a:t>
            </a:r>
            <a:r>
              <a:rPr lang="pl-PL" altLang="pl-PL" sz="1000" baseline="-25000"/>
              <a:t>1</a:t>
            </a:r>
          </a:p>
        </p:txBody>
      </p:sp>
      <p:sp>
        <p:nvSpPr>
          <p:cNvPr id="37924" name="pole tekstowe 36"/>
          <p:cNvSpPr txBox="1">
            <a:spLocks noChangeArrowheads="1"/>
          </p:cNvSpPr>
          <p:nvPr/>
        </p:nvSpPr>
        <p:spPr bwMode="auto">
          <a:xfrm>
            <a:off x="712788" y="3019425"/>
            <a:ext cx="330200" cy="247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l-PL" altLang="pl-PL" sz="1000"/>
              <a:t>p</a:t>
            </a:r>
            <a:r>
              <a:rPr lang="pl-PL" altLang="pl-PL" sz="1000" baseline="-25000"/>
              <a:t>1</a:t>
            </a:r>
          </a:p>
        </p:txBody>
      </p:sp>
      <p:sp>
        <p:nvSpPr>
          <p:cNvPr id="40" name="Dowolny kształt 39"/>
          <p:cNvSpPr/>
          <p:nvPr/>
        </p:nvSpPr>
        <p:spPr>
          <a:xfrm>
            <a:off x="1733550" y="2790825"/>
            <a:ext cx="1271588" cy="342900"/>
          </a:xfrm>
          <a:custGeom>
            <a:avLst/>
            <a:gdLst>
              <a:gd name="connsiteX0" fmla="*/ 0 w 1271588"/>
              <a:gd name="connsiteY0" fmla="*/ 28575 h 343004"/>
              <a:gd name="connsiteX1" fmla="*/ 571500 w 1271588"/>
              <a:gd name="connsiteY1" fmla="*/ 342900 h 343004"/>
              <a:gd name="connsiteX2" fmla="*/ 1271588 w 1271588"/>
              <a:gd name="connsiteY2" fmla="*/ 0 h 343004"/>
              <a:gd name="connsiteX3" fmla="*/ 1271588 w 1271588"/>
              <a:gd name="connsiteY3" fmla="*/ 0 h 3430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71588" h="343004">
                <a:moveTo>
                  <a:pt x="0" y="28575"/>
                </a:moveTo>
                <a:cubicBezTo>
                  <a:pt x="179784" y="188118"/>
                  <a:pt x="359569" y="347662"/>
                  <a:pt x="571500" y="342900"/>
                </a:cubicBezTo>
                <a:cubicBezTo>
                  <a:pt x="783431" y="338138"/>
                  <a:pt x="1271588" y="0"/>
                  <a:pt x="1271588" y="0"/>
                </a:cubicBezTo>
                <a:lnTo>
                  <a:pt x="1271588" y="0"/>
                </a:lnTo>
              </a:path>
            </a:pathLst>
          </a:cu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l-PL"/>
          </a:p>
        </p:txBody>
      </p:sp>
      <p:sp>
        <p:nvSpPr>
          <p:cNvPr id="37926" name="pole tekstowe 38"/>
          <p:cNvSpPr txBox="1">
            <a:spLocks noChangeArrowheads="1"/>
          </p:cNvSpPr>
          <p:nvPr/>
        </p:nvSpPr>
        <p:spPr bwMode="auto">
          <a:xfrm>
            <a:off x="3024188" y="2630488"/>
            <a:ext cx="64770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l-PL" altLang="pl-PL" sz="1000"/>
              <a:t>SAVC</a:t>
            </a:r>
            <a:r>
              <a:rPr lang="pl-PL" altLang="pl-PL" sz="1000" baseline="-25000"/>
              <a:t>1</a:t>
            </a:r>
          </a:p>
        </p:txBody>
      </p:sp>
      <p:cxnSp>
        <p:nvCxnSpPr>
          <p:cNvPr id="42" name="Łącznik prostoliniowy 41"/>
          <p:cNvCxnSpPr/>
          <p:nvPr/>
        </p:nvCxnSpPr>
        <p:spPr>
          <a:xfrm flipV="1">
            <a:off x="1042988" y="2947988"/>
            <a:ext cx="4176712" cy="14287"/>
          </a:xfrm>
          <a:prstGeom prst="line">
            <a:avLst/>
          </a:prstGeom>
          <a:ln>
            <a:solidFill>
              <a:schemeClr val="tx1"/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928" name="pole tekstowe 42"/>
          <p:cNvSpPr txBox="1">
            <a:spLocks noChangeArrowheads="1"/>
          </p:cNvSpPr>
          <p:nvPr/>
        </p:nvSpPr>
        <p:spPr bwMode="auto">
          <a:xfrm>
            <a:off x="712788" y="2790825"/>
            <a:ext cx="330200" cy="246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l-PL" altLang="pl-PL" sz="1000"/>
              <a:t>p</a:t>
            </a:r>
            <a:r>
              <a:rPr lang="pl-PL" altLang="pl-PL" sz="1000" baseline="-25000"/>
              <a:t>2</a:t>
            </a:r>
          </a:p>
        </p:txBody>
      </p:sp>
      <p:cxnSp>
        <p:nvCxnSpPr>
          <p:cNvPr id="45" name="Łącznik prostoliniowy 44"/>
          <p:cNvCxnSpPr>
            <a:stCxn id="40" idx="1"/>
          </p:cNvCxnSpPr>
          <p:nvPr/>
        </p:nvCxnSpPr>
        <p:spPr>
          <a:xfrm>
            <a:off x="2305050" y="3133725"/>
            <a:ext cx="1588" cy="1160463"/>
          </a:xfrm>
          <a:prstGeom prst="line">
            <a:avLst/>
          </a:prstGeom>
          <a:ln>
            <a:solidFill>
              <a:schemeClr val="tx1"/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930" name="pole tekstowe 45"/>
          <p:cNvSpPr txBox="1">
            <a:spLocks noChangeArrowheads="1"/>
          </p:cNvSpPr>
          <p:nvPr/>
        </p:nvSpPr>
        <p:spPr bwMode="auto">
          <a:xfrm>
            <a:off x="2162175" y="4292600"/>
            <a:ext cx="361950" cy="246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l-PL" altLang="pl-PL" sz="1000"/>
              <a:t>q</a:t>
            </a:r>
            <a:r>
              <a:rPr lang="pl-PL" altLang="pl-PL" sz="1000" baseline="-25000"/>
              <a:t>1</a:t>
            </a:r>
          </a:p>
        </p:txBody>
      </p:sp>
      <p:sp>
        <p:nvSpPr>
          <p:cNvPr id="37931" name="pole tekstowe 46"/>
          <p:cNvSpPr txBox="1">
            <a:spLocks noChangeArrowheads="1"/>
          </p:cNvSpPr>
          <p:nvPr/>
        </p:nvSpPr>
        <p:spPr bwMode="auto">
          <a:xfrm>
            <a:off x="2195513" y="2852738"/>
            <a:ext cx="174625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l-PL" altLang="pl-PL" sz="1000"/>
              <a:t>b</a:t>
            </a:r>
          </a:p>
        </p:txBody>
      </p:sp>
      <p:sp>
        <p:nvSpPr>
          <p:cNvPr id="49" name="Dowolny kształt 48"/>
          <p:cNvSpPr/>
          <p:nvPr/>
        </p:nvSpPr>
        <p:spPr>
          <a:xfrm>
            <a:off x="1900238" y="2486025"/>
            <a:ext cx="814387" cy="862013"/>
          </a:xfrm>
          <a:custGeom>
            <a:avLst/>
            <a:gdLst>
              <a:gd name="connsiteX0" fmla="*/ 0 w 814387"/>
              <a:gd name="connsiteY0" fmla="*/ 862013 h 862013"/>
              <a:gd name="connsiteX1" fmla="*/ 385762 w 814387"/>
              <a:gd name="connsiteY1" fmla="*/ 676275 h 862013"/>
              <a:gd name="connsiteX2" fmla="*/ 814387 w 814387"/>
              <a:gd name="connsiteY2" fmla="*/ 0 h 862013"/>
              <a:gd name="connsiteX3" fmla="*/ 814387 w 814387"/>
              <a:gd name="connsiteY3" fmla="*/ 0 h 8620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14387" h="862013">
                <a:moveTo>
                  <a:pt x="0" y="862013"/>
                </a:moveTo>
                <a:cubicBezTo>
                  <a:pt x="125015" y="840978"/>
                  <a:pt x="250031" y="819944"/>
                  <a:pt x="385762" y="676275"/>
                </a:cubicBezTo>
                <a:cubicBezTo>
                  <a:pt x="521493" y="532606"/>
                  <a:pt x="814387" y="0"/>
                  <a:pt x="814387" y="0"/>
                </a:cubicBezTo>
                <a:lnTo>
                  <a:pt x="814387" y="0"/>
                </a:lnTo>
              </a:path>
            </a:pathLst>
          </a:cu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l-PL"/>
          </a:p>
        </p:txBody>
      </p:sp>
      <p:sp>
        <p:nvSpPr>
          <p:cNvPr id="38" name="Elipsa 37"/>
          <p:cNvSpPr/>
          <p:nvPr/>
        </p:nvSpPr>
        <p:spPr>
          <a:xfrm>
            <a:off x="2268538" y="3106738"/>
            <a:ext cx="74612" cy="71437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l-PL"/>
          </a:p>
        </p:txBody>
      </p:sp>
      <p:sp>
        <p:nvSpPr>
          <p:cNvPr id="37934" name="pole tekstowe 49"/>
          <p:cNvSpPr txBox="1">
            <a:spLocks noChangeArrowheads="1"/>
          </p:cNvSpPr>
          <p:nvPr/>
        </p:nvSpPr>
        <p:spPr bwMode="auto">
          <a:xfrm>
            <a:off x="2584450" y="2260600"/>
            <a:ext cx="541338" cy="246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l-PL" altLang="pl-PL" sz="1000"/>
              <a:t>SMC</a:t>
            </a:r>
            <a:r>
              <a:rPr lang="pl-PL" altLang="pl-PL" sz="1000" baseline="-25000"/>
              <a:t>1</a:t>
            </a:r>
          </a:p>
        </p:txBody>
      </p:sp>
      <p:sp>
        <p:nvSpPr>
          <p:cNvPr id="52" name="Dowolny kształt 51"/>
          <p:cNvSpPr/>
          <p:nvPr/>
        </p:nvSpPr>
        <p:spPr>
          <a:xfrm>
            <a:off x="2162175" y="2260600"/>
            <a:ext cx="1114425" cy="520700"/>
          </a:xfrm>
          <a:custGeom>
            <a:avLst/>
            <a:gdLst>
              <a:gd name="connsiteX0" fmla="*/ 0 w 955343"/>
              <a:gd name="connsiteY0" fmla="*/ 0 h 334640"/>
              <a:gd name="connsiteX1" fmla="*/ 361665 w 955343"/>
              <a:gd name="connsiteY1" fmla="*/ 334370 h 334640"/>
              <a:gd name="connsiteX2" fmla="*/ 955343 w 955343"/>
              <a:gd name="connsiteY2" fmla="*/ 61415 h 334640"/>
              <a:gd name="connsiteX3" fmla="*/ 955343 w 955343"/>
              <a:gd name="connsiteY3" fmla="*/ 61415 h 3346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55343" h="334640">
                <a:moveTo>
                  <a:pt x="0" y="0"/>
                </a:moveTo>
                <a:cubicBezTo>
                  <a:pt x="101220" y="162067"/>
                  <a:pt x="202441" y="324134"/>
                  <a:pt x="361665" y="334370"/>
                </a:cubicBezTo>
                <a:cubicBezTo>
                  <a:pt x="520889" y="344606"/>
                  <a:pt x="955343" y="61415"/>
                  <a:pt x="955343" y="61415"/>
                </a:cubicBezTo>
                <a:lnTo>
                  <a:pt x="955343" y="61415"/>
                </a:lnTo>
              </a:path>
            </a:pathLst>
          </a:cu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l-PL"/>
          </a:p>
        </p:txBody>
      </p:sp>
      <p:sp>
        <p:nvSpPr>
          <p:cNvPr id="37936" name="pole tekstowe 52"/>
          <p:cNvSpPr txBox="1">
            <a:spLocks noChangeArrowheads="1"/>
          </p:cNvSpPr>
          <p:nvPr/>
        </p:nvSpPr>
        <p:spPr bwMode="auto">
          <a:xfrm>
            <a:off x="3167063" y="2112963"/>
            <a:ext cx="720725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l-PL" altLang="pl-PL" sz="1000"/>
              <a:t>SATC</a:t>
            </a:r>
            <a:r>
              <a:rPr lang="pl-PL" altLang="pl-PL" sz="1000" baseline="-25000"/>
              <a:t>1</a:t>
            </a:r>
          </a:p>
        </p:txBody>
      </p:sp>
      <p:sp>
        <p:nvSpPr>
          <p:cNvPr id="51" name="Elipsa 50"/>
          <p:cNvSpPr/>
          <p:nvPr/>
        </p:nvSpPr>
        <p:spPr>
          <a:xfrm>
            <a:off x="2514600" y="2743200"/>
            <a:ext cx="74613" cy="71438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l-PL"/>
          </a:p>
        </p:txBody>
      </p:sp>
      <p:sp>
        <p:nvSpPr>
          <p:cNvPr id="37938" name="pole tekstowe 53"/>
          <p:cNvSpPr txBox="1">
            <a:spLocks noChangeArrowheads="1"/>
          </p:cNvSpPr>
          <p:nvPr/>
        </p:nvSpPr>
        <p:spPr bwMode="auto">
          <a:xfrm>
            <a:off x="2370138" y="2493963"/>
            <a:ext cx="182562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l-PL" altLang="pl-PL" sz="1000"/>
              <a:t>c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FontTx/>
              <a:buNone/>
            </a:pPr>
            <a:r>
              <a:rPr lang="pl-PL" altLang="pl-PL" b="1" smtClean="0">
                <a:solidFill>
                  <a:srgbClr val="0070C0"/>
                </a:solidFill>
              </a:rPr>
              <a:t>Wzrost cen czynników wytwórczych </a:t>
            </a:r>
            <a:r>
              <a:rPr lang="pl-PL" altLang="pl-PL" smtClean="0"/>
              <a:t>sprawia, że </a:t>
            </a:r>
            <a:r>
              <a:rPr lang="pl-PL" altLang="pl-PL" b="1" smtClean="0">
                <a:solidFill>
                  <a:srgbClr val="0070C0"/>
                </a:solidFill>
              </a:rPr>
              <a:t>rosną koszty produkcji we wszystkich przedsiębiorstwach</a:t>
            </a:r>
            <a:r>
              <a:rPr lang="pl-PL" altLang="pl-PL" smtClean="0"/>
              <a:t>.</a:t>
            </a:r>
          </a:p>
          <a:p>
            <a:pPr marL="0" indent="0" algn="just">
              <a:buFontTx/>
              <a:buNone/>
            </a:pPr>
            <a:endParaRPr lang="pl-PL" altLang="pl-PL" smtClean="0"/>
          </a:p>
          <a:p>
            <a:pPr marL="0" indent="0" algn="just">
              <a:buFontTx/>
              <a:buNone/>
            </a:pPr>
            <a:r>
              <a:rPr lang="pl-PL" altLang="pl-PL" smtClean="0"/>
              <a:t>W krótkim okresie krzywe nowych kosztów przeciętnych są opisane przez SAVC</a:t>
            </a:r>
            <a:r>
              <a:rPr lang="pl-PL" altLang="pl-PL" baseline="-25000" smtClean="0"/>
              <a:t>1</a:t>
            </a:r>
            <a:r>
              <a:rPr lang="pl-PL" altLang="pl-PL" smtClean="0"/>
              <a:t> </a:t>
            </a:r>
            <a:br>
              <a:rPr lang="pl-PL" altLang="pl-PL" smtClean="0"/>
            </a:br>
            <a:r>
              <a:rPr lang="pl-PL" altLang="pl-PL" smtClean="0"/>
              <a:t>i SATC</a:t>
            </a:r>
            <a:r>
              <a:rPr lang="pl-PL" altLang="pl-PL" baseline="-25000" smtClean="0"/>
              <a:t>1</a:t>
            </a:r>
            <a:r>
              <a:rPr lang="pl-PL" altLang="pl-PL" smtClean="0"/>
              <a:t>. Przecina je w najniższym punkcie krzywa SMC</a:t>
            </a:r>
            <a:r>
              <a:rPr lang="pl-PL" altLang="pl-PL" baseline="-25000" smtClean="0"/>
              <a:t>1</a:t>
            </a:r>
            <a:r>
              <a:rPr lang="pl-PL" altLang="pl-PL" smtClean="0"/>
              <a:t>.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Symbol zastępczy zawartości 2"/>
          <p:cNvSpPr>
            <a:spLocks noGrp="1"/>
          </p:cNvSpPr>
          <p:nvPr>
            <p:ph idx="1"/>
          </p:nvPr>
        </p:nvSpPr>
        <p:spPr>
          <a:xfrm>
            <a:off x="457200" y="333375"/>
            <a:ext cx="8229600" cy="6191250"/>
          </a:xfrm>
        </p:spPr>
        <p:txBody>
          <a:bodyPr/>
          <a:lstStyle/>
          <a:p>
            <a:pPr marL="0" indent="0" algn="just">
              <a:buFontTx/>
              <a:buNone/>
            </a:pPr>
            <a:r>
              <a:rPr lang="pl-PL" altLang="pl-PL" smtClean="0"/>
              <a:t>Część krzywej SMC</a:t>
            </a:r>
            <a:r>
              <a:rPr lang="pl-PL" altLang="pl-PL" baseline="-25000" smtClean="0"/>
              <a:t>1</a:t>
            </a:r>
            <a:r>
              <a:rPr lang="pl-PL" altLang="pl-PL" smtClean="0"/>
              <a:t> powyżej przecięcia </a:t>
            </a:r>
            <a:br>
              <a:rPr lang="pl-PL" altLang="pl-PL" smtClean="0"/>
            </a:br>
            <a:r>
              <a:rPr lang="pl-PL" altLang="pl-PL" smtClean="0"/>
              <a:t>z SAVC</a:t>
            </a:r>
            <a:r>
              <a:rPr lang="pl-PL" altLang="pl-PL" baseline="-25000" smtClean="0"/>
              <a:t>1</a:t>
            </a:r>
            <a:r>
              <a:rPr lang="pl-PL" altLang="pl-PL" smtClean="0"/>
              <a:t> jest </a:t>
            </a:r>
            <a:r>
              <a:rPr lang="pl-PL" altLang="pl-PL" b="1" smtClean="0">
                <a:solidFill>
                  <a:srgbClr val="0070C0"/>
                </a:solidFill>
              </a:rPr>
              <a:t>krzywą krótkookresowej podaży dla pojedynczego przedsiębiorstwa</a:t>
            </a:r>
            <a:r>
              <a:rPr lang="pl-PL" altLang="pl-PL" smtClean="0"/>
              <a:t>, zaś ich suma pozwala wyznaczyć SRSS</a:t>
            </a:r>
            <a:r>
              <a:rPr lang="pl-PL" altLang="pl-PL" baseline="-25000" smtClean="0"/>
              <a:t>1</a:t>
            </a:r>
            <a:r>
              <a:rPr lang="pl-PL" altLang="pl-PL" smtClean="0"/>
              <a:t> dla całej gałęzi.</a:t>
            </a:r>
          </a:p>
          <a:p>
            <a:pPr marL="0" indent="0" algn="just">
              <a:buFontTx/>
              <a:buNone/>
            </a:pPr>
            <a:endParaRPr lang="pl-PL" altLang="pl-PL" smtClean="0"/>
          </a:p>
          <a:p>
            <a:pPr marL="0" indent="0" algn="just">
              <a:buFontTx/>
              <a:buNone/>
            </a:pPr>
            <a:r>
              <a:rPr lang="pl-PL" altLang="pl-PL" smtClean="0"/>
              <a:t>Przecięcie SRSS</a:t>
            </a:r>
            <a:r>
              <a:rPr lang="pl-PL" altLang="pl-PL" baseline="-25000" smtClean="0"/>
              <a:t>1</a:t>
            </a:r>
            <a:r>
              <a:rPr lang="pl-PL" altLang="pl-PL" smtClean="0"/>
              <a:t> z funkcją popytu wyznacza cenę p</a:t>
            </a:r>
            <a:r>
              <a:rPr lang="pl-PL" altLang="pl-PL" baseline="-25000" smtClean="0"/>
              <a:t>1</a:t>
            </a:r>
            <a:r>
              <a:rPr lang="pl-PL" altLang="pl-PL" smtClean="0"/>
              <a:t> dla gałęzi, przy której wytwarzana jest produkcja Q</a:t>
            </a:r>
            <a:r>
              <a:rPr lang="pl-PL" altLang="pl-PL" baseline="-25000" smtClean="0"/>
              <a:t>1</a:t>
            </a:r>
            <a:r>
              <a:rPr lang="pl-PL" altLang="pl-PL" smtClean="0"/>
              <a:t>. Na poziomie przedsiębiorstwa cena zrównuje się </a:t>
            </a:r>
            <a:br>
              <a:rPr lang="pl-PL" altLang="pl-PL" smtClean="0"/>
            </a:br>
            <a:r>
              <a:rPr lang="pl-PL" altLang="pl-PL" smtClean="0"/>
              <a:t>z SAVC</a:t>
            </a:r>
            <a:r>
              <a:rPr lang="pl-PL" altLang="pl-PL" baseline="-25000" smtClean="0"/>
              <a:t>1</a:t>
            </a:r>
            <a:r>
              <a:rPr lang="pl-PL" altLang="pl-PL" smtClean="0"/>
              <a:t> i przedsiębiorstwo produkując q</a:t>
            </a:r>
            <a:r>
              <a:rPr lang="pl-PL" altLang="pl-PL" baseline="-25000" smtClean="0"/>
              <a:t>1</a:t>
            </a:r>
            <a:r>
              <a:rPr lang="pl-PL" altLang="pl-PL" smtClean="0"/>
              <a:t> wytwarza przy stratach.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Łącznik prosty ze strzałką 3"/>
          <p:cNvCxnSpPr/>
          <p:nvPr/>
        </p:nvCxnSpPr>
        <p:spPr>
          <a:xfrm flipV="1">
            <a:off x="1042988" y="1989138"/>
            <a:ext cx="0" cy="230346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Łącznik prosty ze strzałką 4"/>
          <p:cNvCxnSpPr/>
          <p:nvPr/>
        </p:nvCxnSpPr>
        <p:spPr>
          <a:xfrm>
            <a:off x="1042988" y="4292600"/>
            <a:ext cx="2305050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Łącznik prosty ze strzałką 5"/>
          <p:cNvCxnSpPr/>
          <p:nvPr/>
        </p:nvCxnSpPr>
        <p:spPr>
          <a:xfrm flipV="1">
            <a:off x="5219700" y="1989138"/>
            <a:ext cx="0" cy="230505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Łącznik prosty ze strzałką 6"/>
          <p:cNvCxnSpPr/>
          <p:nvPr/>
        </p:nvCxnSpPr>
        <p:spPr>
          <a:xfrm>
            <a:off x="5219700" y="4294188"/>
            <a:ext cx="2305050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966" name="pole tekstowe 11"/>
          <p:cNvSpPr txBox="1">
            <a:spLocks noChangeArrowheads="1"/>
          </p:cNvSpPr>
          <p:nvPr/>
        </p:nvSpPr>
        <p:spPr bwMode="auto">
          <a:xfrm rot="-5400000">
            <a:off x="-309562" y="2011363"/>
            <a:ext cx="1655762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l-PL" altLang="pl-PL" sz="1000"/>
              <a:t>cena, koszt</a:t>
            </a:r>
          </a:p>
        </p:txBody>
      </p:sp>
      <p:sp>
        <p:nvSpPr>
          <p:cNvPr id="40967" name="pole tekstowe 12"/>
          <p:cNvSpPr txBox="1">
            <a:spLocks noChangeArrowheads="1"/>
          </p:cNvSpPr>
          <p:nvPr/>
        </p:nvSpPr>
        <p:spPr bwMode="auto">
          <a:xfrm>
            <a:off x="2051050" y="4652963"/>
            <a:ext cx="1944688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l-PL" altLang="pl-PL" sz="1000"/>
              <a:t>produkcja przedsiębiorstwa</a:t>
            </a:r>
          </a:p>
        </p:txBody>
      </p:sp>
      <p:sp>
        <p:nvSpPr>
          <p:cNvPr id="40968" name="pole tekstowe 13"/>
          <p:cNvSpPr txBox="1">
            <a:spLocks noChangeArrowheads="1"/>
          </p:cNvSpPr>
          <p:nvPr/>
        </p:nvSpPr>
        <p:spPr bwMode="auto">
          <a:xfrm>
            <a:off x="6372225" y="4652963"/>
            <a:ext cx="1512888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l-PL" altLang="pl-PL" sz="1000"/>
              <a:t>produkcja gałęzi</a:t>
            </a:r>
          </a:p>
        </p:txBody>
      </p:sp>
      <p:sp>
        <p:nvSpPr>
          <p:cNvPr id="40969" name="pole tekstowe 14"/>
          <p:cNvSpPr txBox="1">
            <a:spLocks noChangeArrowheads="1"/>
          </p:cNvSpPr>
          <p:nvPr/>
        </p:nvSpPr>
        <p:spPr bwMode="auto">
          <a:xfrm>
            <a:off x="1187450" y="5445125"/>
            <a:ext cx="216058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l-PL" altLang="pl-PL" sz="1800" b="1"/>
              <a:t>przedsiębiorstwo</a:t>
            </a:r>
          </a:p>
        </p:txBody>
      </p:sp>
      <p:sp>
        <p:nvSpPr>
          <p:cNvPr id="40970" name="pole tekstowe 15"/>
          <p:cNvSpPr txBox="1">
            <a:spLocks noChangeArrowheads="1"/>
          </p:cNvSpPr>
          <p:nvPr/>
        </p:nvSpPr>
        <p:spPr bwMode="auto">
          <a:xfrm>
            <a:off x="5724525" y="5418138"/>
            <a:ext cx="20161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l-PL" altLang="pl-PL" sz="1800" b="1"/>
              <a:t>gałąź</a:t>
            </a:r>
          </a:p>
        </p:txBody>
      </p:sp>
      <p:cxnSp>
        <p:nvCxnSpPr>
          <p:cNvPr id="13" name="Łącznik prostoliniowy 12"/>
          <p:cNvCxnSpPr/>
          <p:nvPr/>
        </p:nvCxnSpPr>
        <p:spPr>
          <a:xfrm>
            <a:off x="5580063" y="2781300"/>
            <a:ext cx="1868487" cy="1152525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972" name="pole tekstowe 18"/>
          <p:cNvSpPr txBox="1">
            <a:spLocks noChangeArrowheads="1"/>
          </p:cNvSpPr>
          <p:nvPr/>
        </p:nvSpPr>
        <p:spPr bwMode="auto">
          <a:xfrm>
            <a:off x="7051675" y="3562350"/>
            <a:ext cx="396875" cy="246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l-PL" altLang="pl-PL" sz="1000" b="1">
                <a:solidFill>
                  <a:srgbClr val="FF0000"/>
                </a:solidFill>
              </a:rPr>
              <a:t>D</a:t>
            </a:r>
          </a:p>
        </p:txBody>
      </p:sp>
      <p:cxnSp>
        <p:nvCxnSpPr>
          <p:cNvPr id="15" name="Łącznik prostoliniowy 14"/>
          <p:cNvCxnSpPr/>
          <p:nvPr/>
        </p:nvCxnSpPr>
        <p:spPr>
          <a:xfrm>
            <a:off x="5219700" y="3438525"/>
            <a:ext cx="222885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974" name="pole tekstowe 23"/>
          <p:cNvSpPr txBox="1">
            <a:spLocks noChangeArrowheads="1"/>
          </p:cNvSpPr>
          <p:nvPr/>
        </p:nvSpPr>
        <p:spPr bwMode="auto">
          <a:xfrm>
            <a:off x="6948488" y="3187700"/>
            <a:ext cx="687387" cy="246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l-PL" altLang="pl-PL" sz="1000"/>
              <a:t>LRSS</a:t>
            </a:r>
            <a:r>
              <a:rPr lang="pl-PL" altLang="pl-PL" sz="1000" baseline="-25000"/>
              <a:t>0</a:t>
            </a:r>
          </a:p>
        </p:txBody>
      </p:sp>
      <p:cxnSp>
        <p:nvCxnSpPr>
          <p:cNvPr id="17" name="Łącznik prostoliniowy 16"/>
          <p:cNvCxnSpPr/>
          <p:nvPr/>
        </p:nvCxnSpPr>
        <p:spPr>
          <a:xfrm flipH="1">
            <a:off x="1042988" y="3438525"/>
            <a:ext cx="4176712" cy="0"/>
          </a:xfrm>
          <a:prstGeom prst="line">
            <a:avLst/>
          </a:prstGeom>
          <a:ln>
            <a:solidFill>
              <a:schemeClr val="tx1"/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976" name="pole tekstowe 26"/>
          <p:cNvSpPr txBox="1">
            <a:spLocks noChangeArrowheads="1"/>
          </p:cNvSpPr>
          <p:nvPr/>
        </p:nvSpPr>
        <p:spPr bwMode="auto">
          <a:xfrm>
            <a:off x="703263" y="3316288"/>
            <a:ext cx="33020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l-PL" altLang="pl-PL" sz="1000"/>
              <a:t>p</a:t>
            </a:r>
            <a:r>
              <a:rPr lang="pl-PL" altLang="pl-PL" sz="1000" baseline="-25000"/>
              <a:t>0</a:t>
            </a:r>
          </a:p>
        </p:txBody>
      </p:sp>
      <p:sp>
        <p:nvSpPr>
          <p:cNvPr id="19" name="Elipsa 18"/>
          <p:cNvSpPr/>
          <p:nvPr/>
        </p:nvSpPr>
        <p:spPr>
          <a:xfrm>
            <a:off x="6588125" y="3398838"/>
            <a:ext cx="74613" cy="71437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l-PL"/>
          </a:p>
        </p:txBody>
      </p:sp>
      <p:sp>
        <p:nvSpPr>
          <p:cNvPr id="40978" name="pole tekstowe 28"/>
          <p:cNvSpPr txBox="1">
            <a:spLocks noChangeArrowheads="1"/>
          </p:cNvSpPr>
          <p:nvPr/>
        </p:nvSpPr>
        <p:spPr bwMode="auto">
          <a:xfrm>
            <a:off x="6446838" y="3151188"/>
            <a:ext cx="215900" cy="247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l-PL" altLang="pl-PL" sz="1000"/>
              <a:t>A</a:t>
            </a:r>
          </a:p>
        </p:txBody>
      </p:sp>
      <p:sp>
        <p:nvSpPr>
          <p:cNvPr id="21" name="Dowolny kształt 20"/>
          <p:cNvSpPr/>
          <p:nvPr/>
        </p:nvSpPr>
        <p:spPr>
          <a:xfrm>
            <a:off x="6353175" y="2643188"/>
            <a:ext cx="628650" cy="1052512"/>
          </a:xfrm>
          <a:custGeom>
            <a:avLst/>
            <a:gdLst>
              <a:gd name="connsiteX0" fmla="*/ 0 w 628650"/>
              <a:gd name="connsiteY0" fmla="*/ 1052512 h 1052512"/>
              <a:gd name="connsiteX1" fmla="*/ 280988 w 628650"/>
              <a:gd name="connsiteY1" fmla="*/ 771525 h 1052512"/>
              <a:gd name="connsiteX2" fmla="*/ 628650 w 628650"/>
              <a:gd name="connsiteY2" fmla="*/ 0 h 1052512"/>
              <a:gd name="connsiteX3" fmla="*/ 628650 w 628650"/>
              <a:gd name="connsiteY3" fmla="*/ 0 h 1052512"/>
              <a:gd name="connsiteX4" fmla="*/ 628650 w 628650"/>
              <a:gd name="connsiteY4" fmla="*/ 0 h 1052512"/>
              <a:gd name="connsiteX5" fmla="*/ 628650 w 628650"/>
              <a:gd name="connsiteY5" fmla="*/ 0 h 10525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28650" h="1052512">
                <a:moveTo>
                  <a:pt x="0" y="1052512"/>
                </a:moveTo>
                <a:cubicBezTo>
                  <a:pt x="88106" y="999728"/>
                  <a:pt x="176213" y="946944"/>
                  <a:pt x="280988" y="771525"/>
                </a:cubicBezTo>
                <a:cubicBezTo>
                  <a:pt x="385763" y="596106"/>
                  <a:pt x="628650" y="0"/>
                  <a:pt x="628650" y="0"/>
                </a:cubicBezTo>
                <a:lnTo>
                  <a:pt x="628650" y="0"/>
                </a:lnTo>
                <a:lnTo>
                  <a:pt x="628650" y="0"/>
                </a:lnTo>
                <a:lnTo>
                  <a:pt x="628650" y="0"/>
                </a:lnTo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l-PL"/>
          </a:p>
        </p:txBody>
      </p:sp>
      <p:sp>
        <p:nvSpPr>
          <p:cNvPr id="40980" name="pole tekstowe 32"/>
          <p:cNvSpPr txBox="1">
            <a:spLocks noChangeArrowheads="1"/>
          </p:cNvSpPr>
          <p:nvPr/>
        </p:nvSpPr>
        <p:spPr bwMode="auto">
          <a:xfrm>
            <a:off x="6762750" y="2420938"/>
            <a:ext cx="66675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l-PL" altLang="pl-PL" sz="1000"/>
              <a:t>SRSS</a:t>
            </a:r>
            <a:r>
              <a:rPr lang="pl-PL" altLang="pl-PL" sz="1000" baseline="-25000"/>
              <a:t>0</a:t>
            </a:r>
          </a:p>
        </p:txBody>
      </p:sp>
      <p:cxnSp>
        <p:nvCxnSpPr>
          <p:cNvPr id="23" name="Łącznik prostoliniowy 22"/>
          <p:cNvCxnSpPr/>
          <p:nvPr/>
        </p:nvCxnSpPr>
        <p:spPr>
          <a:xfrm>
            <a:off x="2627313" y="3438525"/>
            <a:ext cx="0" cy="854075"/>
          </a:xfrm>
          <a:prstGeom prst="line">
            <a:avLst/>
          </a:prstGeom>
          <a:ln>
            <a:solidFill>
              <a:schemeClr val="tx1"/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982" name="pole tekstowe 3"/>
          <p:cNvSpPr txBox="1">
            <a:spLocks noChangeArrowheads="1"/>
          </p:cNvSpPr>
          <p:nvPr/>
        </p:nvSpPr>
        <p:spPr bwMode="auto">
          <a:xfrm>
            <a:off x="2484438" y="4294188"/>
            <a:ext cx="358775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l-PL" altLang="pl-PL" sz="1000"/>
              <a:t>q</a:t>
            </a:r>
            <a:r>
              <a:rPr lang="pl-PL" altLang="pl-PL" sz="1000" baseline="-25000"/>
              <a:t>0</a:t>
            </a:r>
          </a:p>
        </p:txBody>
      </p:sp>
      <p:sp>
        <p:nvSpPr>
          <p:cNvPr id="25" name="Elipsa 24"/>
          <p:cNvSpPr/>
          <p:nvPr/>
        </p:nvSpPr>
        <p:spPr>
          <a:xfrm>
            <a:off x="2589213" y="3389313"/>
            <a:ext cx="74612" cy="71437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l-PL"/>
          </a:p>
        </p:txBody>
      </p:sp>
      <p:sp>
        <p:nvSpPr>
          <p:cNvPr id="40984" name="pole tekstowe 5"/>
          <p:cNvSpPr txBox="1">
            <a:spLocks noChangeArrowheads="1"/>
          </p:cNvSpPr>
          <p:nvPr/>
        </p:nvSpPr>
        <p:spPr bwMode="auto">
          <a:xfrm>
            <a:off x="2592388" y="3171825"/>
            <a:ext cx="142875" cy="246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l-PL" altLang="pl-PL" sz="1000"/>
              <a:t>a</a:t>
            </a:r>
          </a:p>
        </p:txBody>
      </p:sp>
      <p:sp>
        <p:nvSpPr>
          <p:cNvPr id="27" name="Dowolny kształt 26"/>
          <p:cNvSpPr/>
          <p:nvPr/>
        </p:nvSpPr>
        <p:spPr>
          <a:xfrm>
            <a:off x="1538288" y="2997200"/>
            <a:ext cx="2251075" cy="420688"/>
          </a:xfrm>
          <a:custGeom>
            <a:avLst/>
            <a:gdLst>
              <a:gd name="connsiteX0" fmla="*/ 0 w 2162629"/>
              <a:gd name="connsiteY0" fmla="*/ 0 h 566270"/>
              <a:gd name="connsiteX1" fmla="*/ 1045029 w 2162629"/>
              <a:gd name="connsiteY1" fmla="*/ 566057 h 566270"/>
              <a:gd name="connsiteX2" fmla="*/ 2162629 w 2162629"/>
              <a:gd name="connsiteY2" fmla="*/ 72572 h 566270"/>
              <a:gd name="connsiteX3" fmla="*/ 2162629 w 2162629"/>
              <a:gd name="connsiteY3" fmla="*/ 72572 h 5662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162629" h="566270">
                <a:moveTo>
                  <a:pt x="0" y="0"/>
                </a:moveTo>
                <a:cubicBezTo>
                  <a:pt x="342295" y="276981"/>
                  <a:pt x="684591" y="553962"/>
                  <a:pt x="1045029" y="566057"/>
                </a:cubicBezTo>
                <a:cubicBezTo>
                  <a:pt x="1405467" y="578152"/>
                  <a:pt x="2162629" y="72572"/>
                  <a:pt x="2162629" y="72572"/>
                </a:cubicBezTo>
                <a:lnTo>
                  <a:pt x="2162629" y="72572"/>
                </a:lnTo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l-PL"/>
          </a:p>
        </p:txBody>
      </p:sp>
      <p:sp>
        <p:nvSpPr>
          <p:cNvPr id="40986" name="pole tekstowe 11"/>
          <p:cNvSpPr txBox="1">
            <a:spLocks noChangeArrowheads="1"/>
          </p:cNvSpPr>
          <p:nvPr/>
        </p:nvSpPr>
        <p:spPr bwMode="auto">
          <a:xfrm>
            <a:off x="3743325" y="2852738"/>
            <a:ext cx="576263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l-PL" altLang="pl-PL" sz="1000"/>
              <a:t>LAC</a:t>
            </a:r>
            <a:r>
              <a:rPr lang="pl-PL" altLang="pl-PL" sz="1000" baseline="-25000"/>
              <a:t>0</a:t>
            </a:r>
          </a:p>
        </p:txBody>
      </p:sp>
      <p:cxnSp>
        <p:nvCxnSpPr>
          <p:cNvPr id="29" name="Łącznik prostoliniowy 28"/>
          <p:cNvCxnSpPr/>
          <p:nvPr/>
        </p:nvCxnSpPr>
        <p:spPr>
          <a:xfrm flipV="1">
            <a:off x="1042988" y="3141663"/>
            <a:ext cx="5113337" cy="0"/>
          </a:xfrm>
          <a:prstGeom prst="line">
            <a:avLst/>
          </a:prstGeom>
          <a:ln>
            <a:solidFill>
              <a:schemeClr val="tx1"/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Łącznik prostoliniowy 29"/>
          <p:cNvCxnSpPr>
            <a:stCxn id="21" idx="1"/>
          </p:cNvCxnSpPr>
          <p:nvPr/>
        </p:nvCxnSpPr>
        <p:spPr>
          <a:xfrm flipH="1">
            <a:off x="6624638" y="3414713"/>
            <a:ext cx="9525" cy="877887"/>
          </a:xfrm>
          <a:prstGeom prst="line">
            <a:avLst/>
          </a:prstGeom>
          <a:ln>
            <a:solidFill>
              <a:schemeClr val="tx1"/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989" name="pole tekstowe 28"/>
          <p:cNvSpPr txBox="1">
            <a:spLocks noChangeArrowheads="1"/>
          </p:cNvSpPr>
          <p:nvPr/>
        </p:nvSpPr>
        <p:spPr bwMode="auto">
          <a:xfrm>
            <a:off x="6486525" y="4294188"/>
            <a:ext cx="36195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l-PL" altLang="pl-PL" sz="1000"/>
              <a:t>Q</a:t>
            </a:r>
            <a:r>
              <a:rPr lang="pl-PL" altLang="pl-PL" sz="1000" baseline="-25000"/>
              <a:t>0</a:t>
            </a:r>
          </a:p>
        </p:txBody>
      </p:sp>
      <p:cxnSp>
        <p:nvCxnSpPr>
          <p:cNvPr id="32" name="Łącznik prostoliniowy 31"/>
          <p:cNvCxnSpPr/>
          <p:nvPr/>
        </p:nvCxnSpPr>
        <p:spPr>
          <a:xfrm>
            <a:off x="6156325" y="3141663"/>
            <a:ext cx="0" cy="1152525"/>
          </a:xfrm>
          <a:prstGeom prst="line">
            <a:avLst/>
          </a:prstGeom>
          <a:ln>
            <a:solidFill>
              <a:schemeClr val="tx1"/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991" name="pole tekstowe 32"/>
          <p:cNvSpPr txBox="1">
            <a:spLocks noChangeArrowheads="1"/>
          </p:cNvSpPr>
          <p:nvPr/>
        </p:nvSpPr>
        <p:spPr bwMode="auto">
          <a:xfrm>
            <a:off x="6024563" y="4294188"/>
            <a:ext cx="43180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l-PL" altLang="pl-PL" sz="1000"/>
              <a:t>Q</a:t>
            </a:r>
            <a:r>
              <a:rPr lang="pl-PL" altLang="pl-PL" sz="1000" baseline="-25000"/>
              <a:t>1</a:t>
            </a:r>
          </a:p>
        </p:txBody>
      </p:sp>
      <p:sp>
        <p:nvSpPr>
          <p:cNvPr id="34" name="Elipsa 33"/>
          <p:cNvSpPr/>
          <p:nvPr/>
        </p:nvSpPr>
        <p:spPr>
          <a:xfrm>
            <a:off x="6118225" y="3106738"/>
            <a:ext cx="74613" cy="71437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l-PL"/>
          </a:p>
        </p:txBody>
      </p:sp>
      <p:sp>
        <p:nvSpPr>
          <p:cNvPr id="40993" name="pole tekstowe 33"/>
          <p:cNvSpPr txBox="1">
            <a:spLocks noChangeArrowheads="1"/>
          </p:cNvSpPr>
          <p:nvPr/>
        </p:nvSpPr>
        <p:spPr bwMode="auto">
          <a:xfrm>
            <a:off x="6013450" y="2916238"/>
            <a:ext cx="21590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l-PL" altLang="pl-PL" sz="1000"/>
              <a:t>B</a:t>
            </a:r>
          </a:p>
        </p:txBody>
      </p:sp>
      <p:sp>
        <p:nvSpPr>
          <p:cNvPr id="36" name="Dowolny kształt 35"/>
          <p:cNvSpPr/>
          <p:nvPr/>
        </p:nvSpPr>
        <p:spPr>
          <a:xfrm>
            <a:off x="5711825" y="2493963"/>
            <a:ext cx="757238" cy="881062"/>
          </a:xfrm>
          <a:custGeom>
            <a:avLst/>
            <a:gdLst>
              <a:gd name="connsiteX0" fmla="*/ 0 w 757237"/>
              <a:gd name="connsiteY0" fmla="*/ 881062 h 881062"/>
              <a:gd name="connsiteX1" fmla="*/ 452437 w 757237"/>
              <a:gd name="connsiteY1" fmla="*/ 638175 h 881062"/>
              <a:gd name="connsiteX2" fmla="*/ 757237 w 757237"/>
              <a:gd name="connsiteY2" fmla="*/ 0 h 881062"/>
              <a:gd name="connsiteX3" fmla="*/ 757237 w 757237"/>
              <a:gd name="connsiteY3" fmla="*/ 0 h 8810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57237" h="881062">
                <a:moveTo>
                  <a:pt x="0" y="881062"/>
                </a:moveTo>
                <a:cubicBezTo>
                  <a:pt x="163115" y="833040"/>
                  <a:pt x="326231" y="785019"/>
                  <a:pt x="452437" y="638175"/>
                </a:cubicBezTo>
                <a:cubicBezTo>
                  <a:pt x="578643" y="491331"/>
                  <a:pt x="757237" y="0"/>
                  <a:pt x="757237" y="0"/>
                </a:cubicBezTo>
                <a:lnTo>
                  <a:pt x="757237" y="0"/>
                </a:lnTo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l-PL"/>
          </a:p>
        </p:txBody>
      </p:sp>
      <p:sp>
        <p:nvSpPr>
          <p:cNvPr id="40995" name="pole tekstowe 32"/>
          <p:cNvSpPr txBox="1">
            <a:spLocks noChangeArrowheads="1"/>
          </p:cNvSpPr>
          <p:nvPr/>
        </p:nvSpPr>
        <p:spPr bwMode="auto">
          <a:xfrm>
            <a:off x="6173788" y="2260600"/>
            <a:ext cx="666750" cy="246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l-PL" altLang="pl-PL" sz="1000"/>
              <a:t>SRSS</a:t>
            </a:r>
            <a:r>
              <a:rPr lang="pl-PL" altLang="pl-PL" sz="1000" baseline="-25000"/>
              <a:t>1</a:t>
            </a:r>
          </a:p>
        </p:txBody>
      </p:sp>
      <p:sp>
        <p:nvSpPr>
          <p:cNvPr id="40996" name="pole tekstowe 36"/>
          <p:cNvSpPr txBox="1">
            <a:spLocks noChangeArrowheads="1"/>
          </p:cNvSpPr>
          <p:nvPr/>
        </p:nvSpPr>
        <p:spPr bwMode="auto">
          <a:xfrm>
            <a:off x="712788" y="3019425"/>
            <a:ext cx="330200" cy="247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l-PL" altLang="pl-PL" sz="1000"/>
              <a:t>p</a:t>
            </a:r>
            <a:r>
              <a:rPr lang="pl-PL" altLang="pl-PL" sz="1000" baseline="-25000"/>
              <a:t>1</a:t>
            </a:r>
          </a:p>
        </p:txBody>
      </p:sp>
      <p:sp>
        <p:nvSpPr>
          <p:cNvPr id="39" name="Dowolny kształt 38"/>
          <p:cNvSpPr/>
          <p:nvPr/>
        </p:nvSpPr>
        <p:spPr>
          <a:xfrm>
            <a:off x="1733550" y="2790825"/>
            <a:ext cx="1271588" cy="342900"/>
          </a:xfrm>
          <a:custGeom>
            <a:avLst/>
            <a:gdLst>
              <a:gd name="connsiteX0" fmla="*/ 0 w 1271588"/>
              <a:gd name="connsiteY0" fmla="*/ 28575 h 343004"/>
              <a:gd name="connsiteX1" fmla="*/ 571500 w 1271588"/>
              <a:gd name="connsiteY1" fmla="*/ 342900 h 343004"/>
              <a:gd name="connsiteX2" fmla="*/ 1271588 w 1271588"/>
              <a:gd name="connsiteY2" fmla="*/ 0 h 343004"/>
              <a:gd name="connsiteX3" fmla="*/ 1271588 w 1271588"/>
              <a:gd name="connsiteY3" fmla="*/ 0 h 3430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71588" h="343004">
                <a:moveTo>
                  <a:pt x="0" y="28575"/>
                </a:moveTo>
                <a:cubicBezTo>
                  <a:pt x="179784" y="188118"/>
                  <a:pt x="359569" y="347662"/>
                  <a:pt x="571500" y="342900"/>
                </a:cubicBezTo>
                <a:cubicBezTo>
                  <a:pt x="783431" y="338138"/>
                  <a:pt x="1271588" y="0"/>
                  <a:pt x="1271588" y="0"/>
                </a:cubicBezTo>
                <a:lnTo>
                  <a:pt x="1271588" y="0"/>
                </a:lnTo>
              </a:path>
            </a:pathLst>
          </a:cu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l-PL"/>
          </a:p>
        </p:txBody>
      </p:sp>
      <p:sp>
        <p:nvSpPr>
          <p:cNvPr id="40998" name="pole tekstowe 38"/>
          <p:cNvSpPr txBox="1">
            <a:spLocks noChangeArrowheads="1"/>
          </p:cNvSpPr>
          <p:nvPr/>
        </p:nvSpPr>
        <p:spPr bwMode="auto">
          <a:xfrm>
            <a:off x="3024188" y="2630488"/>
            <a:ext cx="64770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l-PL" altLang="pl-PL" sz="1000"/>
              <a:t>SAVC</a:t>
            </a:r>
            <a:r>
              <a:rPr lang="pl-PL" altLang="pl-PL" sz="1000" baseline="-25000"/>
              <a:t>1</a:t>
            </a:r>
          </a:p>
        </p:txBody>
      </p:sp>
      <p:cxnSp>
        <p:nvCxnSpPr>
          <p:cNvPr id="41" name="Łącznik prostoliniowy 40"/>
          <p:cNvCxnSpPr/>
          <p:nvPr/>
        </p:nvCxnSpPr>
        <p:spPr>
          <a:xfrm flipV="1">
            <a:off x="1042988" y="2947988"/>
            <a:ext cx="4176712" cy="14287"/>
          </a:xfrm>
          <a:prstGeom prst="line">
            <a:avLst/>
          </a:prstGeom>
          <a:ln>
            <a:solidFill>
              <a:schemeClr val="tx1"/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000" name="pole tekstowe 41"/>
          <p:cNvSpPr txBox="1">
            <a:spLocks noChangeArrowheads="1"/>
          </p:cNvSpPr>
          <p:nvPr/>
        </p:nvSpPr>
        <p:spPr bwMode="auto">
          <a:xfrm>
            <a:off x="712788" y="2790825"/>
            <a:ext cx="330200" cy="246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l-PL" altLang="pl-PL" sz="1000"/>
              <a:t>p</a:t>
            </a:r>
            <a:r>
              <a:rPr lang="pl-PL" altLang="pl-PL" sz="1000" baseline="-25000"/>
              <a:t>2</a:t>
            </a:r>
          </a:p>
        </p:txBody>
      </p:sp>
      <p:cxnSp>
        <p:nvCxnSpPr>
          <p:cNvPr id="43" name="Łącznik prostoliniowy 42"/>
          <p:cNvCxnSpPr>
            <a:stCxn id="39" idx="1"/>
          </p:cNvCxnSpPr>
          <p:nvPr/>
        </p:nvCxnSpPr>
        <p:spPr>
          <a:xfrm>
            <a:off x="2305050" y="3133725"/>
            <a:ext cx="1588" cy="1160463"/>
          </a:xfrm>
          <a:prstGeom prst="line">
            <a:avLst/>
          </a:prstGeom>
          <a:ln>
            <a:solidFill>
              <a:schemeClr val="tx1"/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002" name="pole tekstowe 43"/>
          <p:cNvSpPr txBox="1">
            <a:spLocks noChangeArrowheads="1"/>
          </p:cNvSpPr>
          <p:nvPr/>
        </p:nvSpPr>
        <p:spPr bwMode="auto">
          <a:xfrm>
            <a:off x="2162175" y="4292600"/>
            <a:ext cx="361950" cy="246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l-PL" altLang="pl-PL" sz="1000"/>
              <a:t>q</a:t>
            </a:r>
            <a:r>
              <a:rPr lang="pl-PL" altLang="pl-PL" sz="1000" baseline="-25000"/>
              <a:t>1</a:t>
            </a:r>
          </a:p>
        </p:txBody>
      </p:sp>
      <p:sp>
        <p:nvSpPr>
          <p:cNvPr id="41003" name="pole tekstowe 44"/>
          <p:cNvSpPr txBox="1">
            <a:spLocks noChangeArrowheads="1"/>
          </p:cNvSpPr>
          <p:nvPr/>
        </p:nvSpPr>
        <p:spPr bwMode="auto">
          <a:xfrm>
            <a:off x="2195513" y="2889250"/>
            <a:ext cx="174625" cy="246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l-PL" altLang="pl-PL" sz="1000"/>
              <a:t>b</a:t>
            </a:r>
          </a:p>
        </p:txBody>
      </p:sp>
      <p:sp>
        <p:nvSpPr>
          <p:cNvPr id="46" name="Dowolny kształt 45"/>
          <p:cNvSpPr/>
          <p:nvPr/>
        </p:nvSpPr>
        <p:spPr>
          <a:xfrm>
            <a:off x="1900238" y="2486025"/>
            <a:ext cx="814387" cy="862013"/>
          </a:xfrm>
          <a:custGeom>
            <a:avLst/>
            <a:gdLst>
              <a:gd name="connsiteX0" fmla="*/ 0 w 814387"/>
              <a:gd name="connsiteY0" fmla="*/ 862013 h 862013"/>
              <a:gd name="connsiteX1" fmla="*/ 385762 w 814387"/>
              <a:gd name="connsiteY1" fmla="*/ 676275 h 862013"/>
              <a:gd name="connsiteX2" fmla="*/ 814387 w 814387"/>
              <a:gd name="connsiteY2" fmla="*/ 0 h 862013"/>
              <a:gd name="connsiteX3" fmla="*/ 814387 w 814387"/>
              <a:gd name="connsiteY3" fmla="*/ 0 h 8620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14387" h="862013">
                <a:moveTo>
                  <a:pt x="0" y="862013"/>
                </a:moveTo>
                <a:cubicBezTo>
                  <a:pt x="125015" y="840978"/>
                  <a:pt x="250031" y="819944"/>
                  <a:pt x="385762" y="676275"/>
                </a:cubicBezTo>
                <a:cubicBezTo>
                  <a:pt x="521493" y="532606"/>
                  <a:pt x="814387" y="0"/>
                  <a:pt x="814387" y="0"/>
                </a:cubicBezTo>
                <a:lnTo>
                  <a:pt x="814387" y="0"/>
                </a:lnTo>
              </a:path>
            </a:pathLst>
          </a:cu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l-PL"/>
          </a:p>
        </p:txBody>
      </p:sp>
      <p:sp>
        <p:nvSpPr>
          <p:cNvPr id="47" name="Elipsa 46"/>
          <p:cNvSpPr/>
          <p:nvPr/>
        </p:nvSpPr>
        <p:spPr>
          <a:xfrm>
            <a:off x="2268538" y="3106738"/>
            <a:ext cx="74612" cy="71437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l-PL"/>
          </a:p>
        </p:txBody>
      </p:sp>
      <p:sp>
        <p:nvSpPr>
          <p:cNvPr id="41006" name="pole tekstowe 47"/>
          <p:cNvSpPr txBox="1">
            <a:spLocks noChangeArrowheads="1"/>
          </p:cNvSpPr>
          <p:nvPr/>
        </p:nvSpPr>
        <p:spPr bwMode="auto">
          <a:xfrm>
            <a:off x="2584450" y="2260600"/>
            <a:ext cx="541338" cy="246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l-PL" altLang="pl-PL" sz="1000"/>
              <a:t>SMC</a:t>
            </a:r>
            <a:r>
              <a:rPr lang="pl-PL" altLang="pl-PL" sz="1000" baseline="-25000"/>
              <a:t>1</a:t>
            </a:r>
          </a:p>
        </p:txBody>
      </p:sp>
      <p:sp>
        <p:nvSpPr>
          <p:cNvPr id="49" name="Dowolny kształt 48"/>
          <p:cNvSpPr/>
          <p:nvPr/>
        </p:nvSpPr>
        <p:spPr>
          <a:xfrm>
            <a:off x="2162175" y="2260600"/>
            <a:ext cx="1114425" cy="520700"/>
          </a:xfrm>
          <a:custGeom>
            <a:avLst/>
            <a:gdLst>
              <a:gd name="connsiteX0" fmla="*/ 0 w 955343"/>
              <a:gd name="connsiteY0" fmla="*/ 0 h 334640"/>
              <a:gd name="connsiteX1" fmla="*/ 361665 w 955343"/>
              <a:gd name="connsiteY1" fmla="*/ 334370 h 334640"/>
              <a:gd name="connsiteX2" fmla="*/ 955343 w 955343"/>
              <a:gd name="connsiteY2" fmla="*/ 61415 h 334640"/>
              <a:gd name="connsiteX3" fmla="*/ 955343 w 955343"/>
              <a:gd name="connsiteY3" fmla="*/ 61415 h 3346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55343" h="334640">
                <a:moveTo>
                  <a:pt x="0" y="0"/>
                </a:moveTo>
                <a:cubicBezTo>
                  <a:pt x="101220" y="162067"/>
                  <a:pt x="202441" y="324134"/>
                  <a:pt x="361665" y="334370"/>
                </a:cubicBezTo>
                <a:cubicBezTo>
                  <a:pt x="520889" y="344606"/>
                  <a:pt x="955343" y="61415"/>
                  <a:pt x="955343" y="61415"/>
                </a:cubicBezTo>
                <a:lnTo>
                  <a:pt x="955343" y="61415"/>
                </a:lnTo>
              </a:path>
            </a:pathLst>
          </a:cu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l-PL"/>
          </a:p>
        </p:txBody>
      </p:sp>
      <p:sp>
        <p:nvSpPr>
          <p:cNvPr id="41008" name="pole tekstowe 49"/>
          <p:cNvSpPr txBox="1">
            <a:spLocks noChangeArrowheads="1"/>
          </p:cNvSpPr>
          <p:nvPr/>
        </p:nvSpPr>
        <p:spPr bwMode="auto">
          <a:xfrm>
            <a:off x="3167063" y="2112963"/>
            <a:ext cx="720725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l-PL" altLang="pl-PL" sz="1000"/>
              <a:t>SATC</a:t>
            </a:r>
            <a:r>
              <a:rPr lang="pl-PL" altLang="pl-PL" sz="1000" baseline="-25000"/>
              <a:t>1</a:t>
            </a:r>
          </a:p>
        </p:txBody>
      </p:sp>
      <p:sp>
        <p:nvSpPr>
          <p:cNvPr id="51" name="Elipsa 50"/>
          <p:cNvSpPr/>
          <p:nvPr/>
        </p:nvSpPr>
        <p:spPr>
          <a:xfrm>
            <a:off x="2514600" y="2762250"/>
            <a:ext cx="74613" cy="71438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l-PL"/>
          </a:p>
        </p:txBody>
      </p:sp>
      <p:sp>
        <p:nvSpPr>
          <p:cNvPr id="41010" name="pole tekstowe 51"/>
          <p:cNvSpPr txBox="1">
            <a:spLocks noChangeArrowheads="1"/>
          </p:cNvSpPr>
          <p:nvPr/>
        </p:nvSpPr>
        <p:spPr bwMode="auto">
          <a:xfrm>
            <a:off x="2401888" y="2520950"/>
            <a:ext cx="182562" cy="246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l-PL" altLang="pl-PL" sz="1000"/>
              <a:t>c</a:t>
            </a:r>
          </a:p>
        </p:txBody>
      </p:sp>
      <p:sp>
        <p:nvSpPr>
          <p:cNvPr id="53" name="Elipsa 52"/>
          <p:cNvSpPr/>
          <p:nvPr/>
        </p:nvSpPr>
        <p:spPr>
          <a:xfrm>
            <a:off x="2054225" y="2925763"/>
            <a:ext cx="74613" cy="71437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l-PL"/>
          </a:p>
        </p:txBody>
      </p:sp>
      <p:sp>
        <p:nvSpPr>
          <p:cNvPr id="54" name="Dowolny kształt 53"/>
          <p:cNvSpPr/>
          <p:nvPr/>
        </p:nvSpPr>
        <p:spPr>
          <a:xfrm>
            <a:off x="1433513" y="2501900"/>
            <a:ext cx="1747837" cy="468313"/>
          </a:xfrm>
          <a:custGeom>
            <a:avLst/>
            <a:gdLst>
              <a:gd name="connsiteX0" fmla="*/ 0 w 1748333"/>
              <a:gd name="connsiteY0" fmla="*/ 87783 h 468938"/>
              <a:gd name="connsiteX1" fmla="*/ 658368 w 1748333"/>
              <a:gd name="connsiteY1" fmla="*/ 468173 h 468938"/>
              <a:gd name="connsiteX2" fmla="*/ 1748333 w 1748333"/>
              <a:gd name="connsiteY2" fmla="*/ 0 h 468938"/>
              <a:gd name="connsiteX3" fmla="*/ 1748333 w 1748333"/>
              <a:gd name="connsiteY3" fmla="*/ 0 h 4689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748333" h="468938">
                <a:moveTo>
                  <a:pt x="0" y="87783"/>
                </a:moveTo>
                <a:cubicBezTo>
                  <a:pt x="183489" y="285293"/>
                  <a:pt x="366979" y="482804"/>
                  <a:pt x="658368" y="468173"/>
                </a:cubicBezTo>
                <a:cubicBezTo>
                  <a:pt x="949757" y="453543"/>
                  <a:pt x="1748333" y="0"/>
                  <a:pt x="1748333" y="0"/>
                </a:cubicBezTo>
                <a:lnTo>
                  <a:pt x="1748333" y="0"/>
                </a:lnTo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l-PL"/>
          </a:p>
        </p:txBody>
      </p:sp>
      <p:cxnSp>
        <p:nvCxnSpPr>
          <p:cNvPr id="56" name="Łącznik prostoliniowy 55"/>
          <p:cNvCxnSpPr>
            <a:stCxn id="54" idx="1"/>
          </p:cNvCxnSpPr>
          <p:nvPr/>
        </p:nvCxnSpPr>
        <p:spPr>
          <a:xfrm flipH="1">
            <a:off x="2092325" y="2970213"/>
            <a:ext cx="0" cy="1323975"/>
          </a:xfrm>
          <a:prstGeom prst="line">
            <a:avLst/>
          </a:prstGeom>
          <a:ln>
            <a:solidFill>
              <a:schemeClr val="tx1"/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014" name="pole tekstowe 56"/>
          <p:cNvSpPr txBox="1">
            <a:spLocks noChangeArrowheads="1"/>
          </p:cNvSpPr>
          <p:nvPr/>
        </p:nvSpPr>
        <p:spPr bwMode="auto">
          <a:xfrm>
            <a:off x="1955800" y="4292600"/>
            <a:ext cx="361950" cy="246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l-PL" altLang="pl-PL" sz="1000"/>
              <a:t>q</a:t>
            </a:r>
            <a:r>
              <a:rPr lang="pl-PL" altLang="pl-PL" sz="1000" baseline="-25000"/>
              <a:t>2</a:t>
            </a:r>
          </a:p>
        </p:txBody>
      </p:sp>
      <p:sp>
        <p:nvSpPr>
          <p:cNvPr id="41015" name="pole tekstowe 57"/>
          <p:cNvSpPr txBox="1">
            <a:spLocks noChangeArrowheads="1"/>
          </p:cNvSpPr>
          <p:nvPr/>
        </p:nvSpPr>
        <p:spPr bwMode="auto">
          <a:xfrm>
            <a:off x="3152775" y="2395538"/>
            <a:ext cx="53975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l-PL" altLang="pl-PL" sz="1000"/>
              <a:t>LAC</a:t>
            </a:r>
            <a:r>
              <a:rPr lang="pl-PL" altLang="pl-PL" sz="1000" baseline="-25000"/>
              <a:t>1</a:t>
            </a:r>
          </a:p>
        </p:txBody>
      </p:sp>
      <p:cxnSp>
        <p:nvCxnSpPr>
          <p:cNvPr id="60" name="Łącznik prostoliniowy 59"/>
          <p:cNvCxnSpPr/>
          <p:nvPr/>
        </p:nvCxnSpPr>
        <p:spPr>
          <a:xfrm>
            <a:off x="5219700" y="2947988"/>
            <a:ext cx="2228850" cy="22225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017" name="pole tekstowe 23"/>
          <p:cNvSpPr txBox="1">
            <a:spLocks noChangeArrowheads="1"/>
          </p:cNvSpPr>
          <p:nvPr/>
        </p:nvSpPr>
        <p:spPr bwMode="auto">
          <a:xfrm>
            <a:off x="6954838" y="2717800"/>
            <a:ext cx="687387" cy="246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l-PL" altLang="pl-PL" sz="1000"/>
              <a:t>LRSS</a:t>
            </a:r>
            <a:r>
              <a:rPr lang="pl-PL" altLang="pl-PL" sz="1000" baseline="-25000"/>
              <a:t>1</a:t>
            </a:r>
          </a:p>
        </p:txBody>
      </p:sp>
      <p:sp>
        <p:nvSpPr>
          <p:cNvPr id="62" name="Elipsa 61"/>
          <p:cNvSpPr/>
          <p:nvPr/>
        </p:nvSpPr>
        <p:spPr>
          <a:xfrm>
            <a:off x="5795963" y="2905125"/>
            <a:ext cx="74612" cy="71438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l-PL"/>
          </a:p>
        </p:txBody>
      </p:sp>
      <p:sp>
        <p:nvSpPr>
          <p:cNvPr id="41019" name="pole tekstowe 62"/>
          <p:cNvSpPr txBox="1">
            <a:spLocks noChangeArrowheads="1"/>
          </p:cNvSpPr>
          <p:nvPr/>
        </p:nvSpPr>
        <p:spPr bwMode="auto">
          <a:xfrm>
            <a:off x="5791200" y="2728913"/>
            <a:ext cx="15875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l-PL" altLang="pl-PL" sz="1000"/>
              <a:t>C</a:t>
            </a:r>
          </a:p>
        </p:txBody>
      </p:sp>
      <p:cxnSp>
        <p:nvCxnSpPr>
          <p:cNvPr id="65" name="Łącznik prostoliniowy 64"/>
          <p:cNvCxnSpPr/>
          <p:nvPr/>
        </p:nvCxnSpPr>
        <p:spPr>
          <a:xfrm>
            <a:off x="5845175" y="2974975"/>
            <a:ext cx="0" cy="1319213"/>
          </a:xfrm>
          <a:prstGeom prst="line">
            <a:avLst/>
          </a:prstGeom>
          <a:ln>
            <a:solidFill>
              <a:schemeClr val="tx1"/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021" name="pole tekstowe 65"/>
          <p:cNvSpPr txBox="1">
            <a:spLocks noChangeArrowheads="1"/>
          </p:cNvSpPr>
          <p:nvPr/>
        </p:nvSpPr>
        <p:spPr bwMode="auto">
          <a:xfrm>
            <a:off x="5724525" y="4292600"/>
            <a:ext cx="360363" cy="246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l-PL" altLang="pl-PL" sz="1000"/>
              <a:t>Q</a:t>
            </a:r>
            <a:r>
              <a:rPr lang="pl-PL" altLang="pl-PL" sz="1000" baseline="-25000"/>
              <a:t>2</a:t>
            </a:r>
          </a:p>
        </p:txBody>
      </p:sp>
      <p:sp>
        <p:nvSpPr>
          <p:cNvPr id="41022" name="pole tekstowe 66"/>
          <p:cNvSpPr txBox="1">
            <a:spLocks noChangeArrowheads="1"/>
          </p:cNvSpPr>
          <p:nvPr/>
        </p:nvSpPr>
        <p:spPr bwMode="auto">
          <a:xfrm>
            <a:off x="1919288" y="2657475"/>
            <a:ext cx="173037" cy="247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l-PL" altLang="pl-PL" sz="1000"/>
              <a:t>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836613"/>
            <a:ext cx="8229600" cy="5289550"/>
          </a:xfrm>
        </p:spPr>
        <p:txBody>
          <a:bodyPr/>
          <a:lstStyle/>
          <a:p>
            <a:pPr algn="just" eaLnBrk="1" hangingPunct="1">
              <a:lnSpc>
                <a:spcPct val="90000"/>
              </a:lnSpc>
              <a:buFontTx/>
              <a:buNone/>
            </a:pPr>
            <a:r>
              <a:rPr lang="pl-PL" altLang="pl-PL" smtClean="0"/>
              <a:t>	</a:t>
            </a:r>
            <a:r>
              <a:rPr lang="pl-PL" altLang="pl-PL" b="1" smtClean="0">
                <a:solidFill>
                  <a:srgbClr val="FF0000"/>
                </a:solidFill>
              </a:rPr>
              <a:t>Gałąź</a:t>
            </a:r>
            <a:r>
              <a:rPr lang="pl-PL" altLang="pl-PL" smtClean="0"/>
              <a:t> jest zbiorem wszystkich przedsiębiorstw, które wytwarzają te sam produkt. </a:t>
            </a:r>
          </a:p>
          <a:p>
            <a:pPr algn="just" eaLnBrk="1" hangingPunct="1">
              <a:lnSpc>
                <a:spcPct val="90000"/>
              </a:lnSpc>
              <a:buFontTx/>
              <a:buNone/>
            </a:pPr>
            <a:endParaRPr lang="pl-PL" altLang="pl-PL" smtClean="0"/>
          </a:p>
          <a:p>
            <a:pPr algn="just" eaLnBrk="1" hangingPunct="1">
              <a:lnSpc>
                <a:spcPct val="90000"/>
              </a:lnSpc>
              <a:buFontTx/>
              <a:buNone/>
            </a:pPr>
            <a:r>
              <a:rPr lang="pl-PL" altLang="pl-PL" smtClean="0"/>
              <a:t>	</a:t>
            </a:r>
            <a:r>
              <a:rPr lang="pl-PL" altLang="pl-PL" b="1" smtClean="0">
                <a:solidFill>
                  <a:srgbClr val="FF0000"/>
                </a:solidFill>
              </a:rPr>
              <a:t>Struktura rynkowa</a:t>
            </a:r>
            <a:r>
              <a:rPr lang="pl-PL" altLang="pl-PL" smtClean="0"/>
              <a:t> jest wyznaczana na podstawie:</a:t>
            </a:r>
          </a:p>
          <a:p>
            <a:pPr algn="just" eaLnBrk="1" hangingPunct="1">
              <a:lnSpc>
                <a:spcPct val="90000"/>
              </a:lnSpc>
              <a:buFont typeface="Wingdings" pitchFamily="2" charset="2"/>
              <a:buChar char="Ø"/>
            </a:pPr>
            <a:r>
              <a:rPr lang="pl-PL" altLang="pl-PL" smtClean="0"/>
              <a:t>liczbę firm działających na rynku</a:t>
            </a:r>
          </a:p>
          <a:p>
            <a:pPr algn="just" eaLnBrk="1" hangingPunct="1">
              <a:lnSpc>
                <a:spcPct val="90000"/>
              </a:lnSpc>
              <a:buFont typeface="Wingdings" pitchFamily="2" charset="2"/>
              <a:buChar char="Ø"/>
            </a:pPr>
            <a:r>
              <a:rPr lang="pl-PL" altLang="pl-PL" smtClean="0"/>
              <a:t>możliwości wejścia nowych firm na rynek</a:t>
            </a:r>
          </a:p>
          <a:p>
            <a:pPr algn="just" eaLnBrk="1" hangingPunct="1">
              <a:lnSpc>
                <a:spcPct val="90000"/>
              </a:lnSpc>
              <a:buFont typeface="Wingdings" pitchFamily="2" charset="2"/>
              <a:buChar char="Ø"/>
            </a:pPr>
            <a:r>
              <a:rPr lang="pl-PL" altLang="pl-PL" smtClean="0"/>
              <a:t>stopnia zróżnicowania produktów</a:t>
            </a:r>
          </a:p>
          <a:p>
            <a:pPr algn="just" eaLnBrk="1" hangingPunct="1">
              <a:lnSpc>
                <a:spcPct val="90000"/>
              </a:lnSpc>
              <a:buFont typeface="Wingdings" pitchFamily="2" charset="2"/>
              <a:buChar char="Ø"/>
            </a:pPr>
            <a:r>
              <a:rPr lang="pl-PL" altLang="pl-PL" smtClean="0"/>
              <a:t>możliwości wpływania przez firmy na cenę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Symbol zastępczy zawartości 2"/>
          <p:cNvSpPr>
            <a:spLocks noGrp="1"/>
          </p:cNvSpPr>
          <p:nvPr>
            <p:ph idx="1"/>
          </p:nvPr>
        </p:nvSpPr>
        <p:spPr>
          <a:xfrm>
            <a:off x="457200" y="333375"/>
            <a:ext cx="8229600" cy="6191250"/>
          </a:xfrm>
        </p:spPr>
        <p:txBody>
          <a:bodyPr/>
          <a:lstStyle/>
          <a:p>
            <a:pPr marL="0" indent="0" algn="just">
              <a:buFontTx/>
              <a:buNone/>
            </a:pPr>
            <a:r>
              <a:rPr lang="pl-PL" altLang="pl-PL" sz="2800" smtClean="0"/>
              <a:t>W krótkim okresie nie zmienia się liczba przedsiębiorstw w gałęzi, zaś w długim mogą one opuszczać gałąź.</a:t>
            </a:r>
          </a:p>
          <a:p>
            <a:pPr marL="0" indent="0" algn="just">
              <a:buFontTx/>
              <a:buNone/>
            </a:pPr>
            <a:endParaRPr lang="pl-PL" altLang="pl-PL" sz="2800" smtClean="0"/>
          </a:p>
          <a:p>
            <a:pPr marL="0" indent="0" algn="just">
              <a:buFontTx/>
              <a:buNone/>
            </a:pPr>
            <a:r>
              <a:rPr lang="pl-PL" altLang="pl-PL" sz="2800" smtClean="0"/>
              <a:t>Równowaga w długim okresie ustala się przy cenie p</a:t>
            </a:r>
            <a:r>
              <a:rPr lang="pl-PL" altLang="pl-PL" sz="2800" baseline="-25000" smtClean="0"/>
              <a:t>2</a:t>
            </a:r>
            <a:r>
              <a:rPr lang="pl-PL" altLang="pl-PL" sz="2800" smtClean="0"/>
              <a:t>, nowa krzywa długookresowej podaży wynosi LRSS</a:t>
            </a:r>
            <a:r>
              <a:rPr lang="pl-PL" altLang="pl-PL" sz="2800" baseline="-25000" smtClean="0"/>
              <a:t>2</a:t>
            </a:r>
            <a:r>
              <a:rPr lang="pl-PL" altLang="pl-PL" sz="2800" smtClean="0"/>
              <a:t>, na poziomie przedsiębiorstwa wytwarza się q</a:t>
            </a:r>
            <a:r>
              <a:rPr lang="pl-PL" altLang="pl-PL" sz="2800" baseline="-25000" smtClean="0"/>
              <a:t>2</a:t>
            </a:r>
            <a:r>
              <a:rPr lang="pl-PL" altLang="pl-PL" sz="2800" smtClean="0"/>
              <a:t>. </a:t>
            </a:r>
          </a:p>
          <a:p>
            <a:pPr marL="0" indent="0" algn="just">
              <a:buFontTx/>
              <a:buNone/>
            </a:pPr>
            <a:endParaRPr lang="pl-PL" altLang="pl-PL" sz="2800" smtClean="0"/>
          </a:p>
          <a:p>
            <a:pPr marL="0" indent="0" algn="just">
              <a:buFontTx/>
              <a:buNone/>
            </a:pPr>
            <a:r>
              <a:rPr lang="pl-PL" altLang="pl-PL" sz="2800" b="1" smtClean="0">
                <a:solidFill>
                  <a:srgbClr val="FF0000"/>
                </a:solidFill>
              </a:rPr>
              <a:t>Wzrost cen czynników wytwórczych zostaje przerzucony na konsumentów w postaci wyższej ceny, spada popyt na produkty gałęzi oraz wielkość produkcji.</a:t>
            </a:r>
            <a:r>
              <a:rPr lang="pl-PL" altLang="pl-PL" b="1" smtClean="0">
                <a:solidFill>
                  <a:srgbClr val="FF0000"/>
                </a:solidFill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altLang="pl-PL" b="1" smtClean="0">
                <a:solidFill>
                  <a:srgbClr val="0070C0"/>
                </a:solidFill>
              </a:rPr>
              <a:t>Wzrost popytu</a:t>
            </a:r>
          </a:p>
        </p:txBody>
      </p:sp>
      <p:cxnSp>
        <p:nvCxnSpPr>
          <p:cNvPr id="5" name="Łącznik prosty ze strzałką 4"/>
          <p:cNvCxnSpPr/>
          <p:nvPr/>
        </p:nvCxnSpPr>
        <p:spPr>
          <a:xfrm flipV="1">
            <a:off x="2555875" y="2492375"/>
            <a:ext cx="0" cy="2665413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Łącznik prosty ze strzałką 7"/>
          <p:cNvCxnSpPr/>
          <p:nvPr/>
        </p:nvCxnSpPr>
        <p:spPr>
          <a:xfrm>
            <a:off x="2555875" y="5157788"/>
            <a:ext cx="2736850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Łącznik prostoliniowy 9"/>
          <p:cNvCxnSpPr/>
          <p:nvPr/>
        </p:nvCxnSpPr>
        <p:spPr>
          <a:xfrm flipV="1">
            <a:off x="3203575" y="2852738"/>
            <a:ext cx="1081088" cy="1800225"/>
          </a:xfrm>
          <a:prstGeom prst="line">
            <a:avLst/>
          </a:prstGeom>
          <a:ln w="254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Łącznik prostoliniowy 11"/>
          <p:cNvCxnSpPr/>
          <p:nvPr/>
        </p:nvCxnSpPr>
        <p:spPr>
          <a:xfrm flipV="1">
            <a:off x="2916238" y="3573463"/>
            <a:ext cx="1871662" cy="719137"/>
          </a:xfrm>
          <a:prstGeom prst="line">
            <a:avLst/>
          </a:prstGeom>
          <a:ln w="254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015" name="pole tekstowe 12"/>
          <p:cNvSpPr txBox="1">
            <a:spLocks noChangeArrowheads="1"/>
          </p:cNvSpPr>
          <p:nvPr/>
        </p:nvSpPr>
        <p:spPr bwMode="auto">
          <a:xfrm>
            <a:off x="4284663" y="5589588"/>
            <a:ext cx="1008062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l-PL" altLang="pl-PL" sz="1000"/>
              <a:t>produkcja</a:t>
            </a:r>
          </a:p>
        </p:txBody>
      </p:sp>
      <p:sp>
        <p:nvSpPr>
          <p:cNvPr id="43016" name="pole tekstowe 13"/>
          <p:cNvSpPr txBox="1">
            <a:spLocks noChangeArrowheads="1"/>
          </p:cNvSpPr>
          <p:nvPr/>
        </p:nvSpPr>
        <p:spPr bwMode="auto">
          <a:xfrm rot="-5400000">
            <a:off x="1319213" y="2979737"/>
            <a:ext cx="1296988" cy="246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l-PL" altLang="pl-PL" sz="1000"/>
              <a:t>cena</a:t>
            </a:r>
          </a:p>
        </p:txBody>
      </p:sp>
      <p:sp>
        <p:nvSpPr>
          <p:cNvPr id="43017" name="pole tekstowe 14"/>
          <p:cNvSpPr txBox="1">
            <a:spLocks noChangeArrowheads="1"/>
          </p:cNvSpPr>
          <p:nvPr/>
        </p:nvSpPr>
        <p:spPr bwMode="auto">
          <a:xfrm>
            <a:off x="4211638" y="2492375"/>
            <a:ext cx="576262" cy="246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l-PL" altLang="pl-PL" sz="1000"/>
              <a:t>SRSS</a:t>
            </a:r>
          </a:p>
        </p:txBody>
      </p:sp>
      <p:sp>
        <p:nvSpPr>
          <p:cNvPr id="43018" name="pole tekstowe 15"/>
          <p:cNvSpPr txBox="1">
            <a:spLocks noChangeArrowheads="1"/>
          </p:cNvSpPr>
          <p:nvPr/>
        </p:nvSpPr>
        <p:spPr bwMode="auto">
          <a:xfrm>
            <a:off x="4787900" y="3213100"/>
            <a:ext cx="576263" cy="246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l-PL" altLang="pl-PL" sz="1000"/>
              <a:t>LRSS</a:t>
            </a:r>
          </a:p>
        </p:txBody>
      </p:sp>
      <p:cxnSp>
        <p:nvCxnSpPr>
          <p:cNvPr id="18" name="Łącznik prostoliniowy 17"/>
          <p:cNvCxnSpPr/>
          <p:nvPr/>
        </p:nvCxnSpPr>
        <p:spPr>
          <a:xfrm>
            <a:off x="2916238" y="3394075"/>
            <a:ext cx="1295400" cy="1316038"/>
          </a:xfrm>
          <a:prstGeom prst="line">
            <a:avLst/>
          </a:prstGeom>
          <a:ln w="25400">
            <a:solidFill>
              <a:srgbClr val="FF00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Łącznik prostoliniowy 18"/>
          <p:cNvCxnSpPr/>
          <p:nvPr/>
        </p:nvCxnSpPr>
        <p:spPr>
          <a:xfrm>
            <a:off x="3462338" y="2994025"/>
            <a:ext cx="1295400" cy="1316038"/>
          </a:xfrm>
          <a:prstGeom prst="line">
            <a:avLst/>
          </a:prstGeom>
          <a:ln w="25400">
            <a:solidFill>
              <a:srgbClr val="FF00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021" name="pole tekstowe 19"/>
          <p:cNvSpPr txBox="1">
            <a:spLocks noChangeArrowheads="1"/>
          </p:cNvSpPr>
          <p:nvPr/>
        </p:nvSpPr>
        <p:spPr bwMode="auto">
          <a:xfrm>
            <a:off x="4284663" y="4581525"/>
            <a:ext cx="358775" cy="246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l-PL" altLang="pl-PL" sz="1000"/>
              <a:t>D</a:t>
            </a:r>
            <a:r>
              <a:rPr lang="pl-PL" altLang="pl-PL" sz="1000" baseline="-25000"/>
              <a:t>0</a:t>
            </a:r>
          </a:p>
        </p:txBody>
      </p:sp>
      <p:sp>
        <p:nvSpPr>
          <p:cNvPr id="43022" name="pole tekstowe 20"/>
          <p:cNvSpPr txBox="1">
            <a:spLocks noChangeArrowheads="1"/>
          </p:cNvSpPr>
          <p:nvPr/>
        </p:nvSpPr>
        <p:spPr bwMode="auto">
          <a:xfrm>
            <a:off x="4787900" y="4291013"/>
            <a:ext cx="360363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l-PL" altLang="pl-PL" sz="1000"/>
              <a:t>D</a:t>
            </a:r>
            <a:r>
              <a:rPr lang="pl-PL" altLang="pl-PL" sz="1000" baseline="-25000"/>
              <a:t>1</a:t>
            </a:r>
          </a:p>
        </p:txBody>
      </p:sp>
      <p:sp>
        <p:nvSpPr>
          <p:cNvPr id="23" name="Elipsa 22"/>
          <p:cNvSpPr/>
          <p:nvPr/>
        </p:nvSpPr>
        <p:spPr>
          <a:xfrm>
            <a:off x="3492500" y="3990975"/>
            <a:ext cx="142875" cy="122238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l-PL"/>
          </a:p>
        </p:txBody>
      </p:sp>
      <p:sp>
        <p:nvSpPr>
          <p:cNvPr id="24" name="Elipsa 23"/>
          <p:cNvSpPr/>
          <p:nvPr/>
        </p:nvSpPr>
        <p:spPr>
          <a:xfrm>
            <a:off x="3851275" y="3398838"/>
            <a:ext cx="144463" cy="122237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l-PL"/>
          </a:p>
        </p:txBody>
      </p:sp>
      <p:sp>
        <p:nvSpPr>
          <p:cNvPr id="25" name="Elipsa 24"/>
          <p:cNvSpPr/>
          <p:nvPr/>
        </p:nvSpPr>
        <p:spPr>
          <a:xfrm>
            <a:off x="4156075" y="3711575"/>
            <a:ext cx="144463" cy="122238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l-PL"/>
          </a:p>
        </p:txBody>
      </p:sp>
      <p:sp>
        <p:nvSpPr>
          <p:cNvPr id="43026" name="pole tekstowe 25"/>
          <p:cNvSpPr txBox="1">
            <a:spLocks noChangeArrowheads="1"/>
          </p:cNvSpPr>
          <p:nvPr/>
        </p:nvSpPr>
        <p:spPr bwMode="auto">
          <a:xfrm>
            <a:off x="3438525" y="3751263"/>
            <a:ext cx="21590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l-PL" altLang="pl-PL" sz="1000"/>
              <a:t>A</a:t>
            </a:r>
          </a:p>
        </p:txBody>
      </p:sp>
      <p:sp>
        <p:nvSpPr>
          <p:cNvPr id="43027" name="pole tekstowe 26"/>
          <p:cNvSpPr txBox="1">
            <a:spLocks noChangeArrowheads="1"/>
          </p:cNvSpPr>
          <p:nvPr/>
        </p:nvSpPr>
        <p:spPr bwMode="auto">
          <a:xfrm>
            <a:off x="3779838" y="3103563"/>
            <a:ext cx="21590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l-PL" altLang="pl-PL" sz="1000"/>
              <a:t>B</a:t>
            </a:r>
          </a:p>
        </p:txBody>
      </p:sp>
      <p:sp>
        <p:nvSpPr>
          <p:cNvPr id="43028" name="pole tekstowe 27"/>
          <p:cNvSpPr txBox="1">
            <a:spLocks noChangeArrowheads="1"/>
          </p:cNvSpPr>
          <p:nvPr/>
        </p:nvSpPr>
        <p:spPr bwMode="auto">
          <a:xfrm>
            <a:off x="4176713" y="3449638"/>
            <a:ext cx="21590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l-PL" altLang="pl-PL" sz="1000"/>
              <a:t>C</a:t>
            </a:r>
          </a:p>
        </p:txBody>
      </p:sp>
      <p:cxnSp>
        <p:nvCxnSpPr>
          <p:cNvPr id="30" name="Łącznik prostoliniowy 29"/>
          <p:cNvCxnSpPr>
            <a:stCxn id="23" idx="4"/>
          </p:cNvCxnSpPr>
          <p:nvPr/>
        </p:nvCxnSpPr>
        <p:spPr>
          <a:xfrm>
            <a:off x="3563938" y="4113213"/>
            <a:ext cx="0" cy="1044575"/>
          </a:xfrm>
          <a:prstGeom prst="line">
            <a:avLst/>
          </a:prstGeom>
          <a:ln>
            <a:solidFill>
              <a:schemeClr val="tx1"/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Łącznik prostoliniowy 31"/>
          <p:cNvCxnSpPr>
            <a:stCxn id="23" idx="2"/>
          </p:cNvCxnSpPr>
          <p:nvPr/>
        </p:nvCxnSpPr>
        <p:spPr>
          <a:xfrm flipH="1">
            <a:off x="2555875" y="4052888"/>
            <a:ext cx="936625" cy="14287"/>
          </a:xfrm>
          <a:prstGeom prst="line">
            <a:avLst/>
          </a:prstGeom>
          <a:ln>
            <a:solidFill>
              <a:schemeClr val="tx1"/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Łącznik prostoliniowy 35"/>
          <p:cNvCxnSpPr>
            <a:stCxn id="25" idx="4"/>
          </p:cNvCxnSpPr>
          <p:nvPr/>
        </p:nvCxnSpPr>
        <p:spPr>
          <a:xfrm>
            <a:off x="4227513" y="3833813"/>
            <a:ext cx="0" cy="1323975"/>
          </a:xfrm>
          <a:prstGeom prst="line">
            <a:avLst/>
          </a:prstGeom>
          <a:ln>
            <a:solidFill>
              <a:schemeClr val="tx1"/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Łącznik prostoliniowy 40"/>
          <p:cNvCxnSpPr/>
          <p:nvPr/>
        </p:nvCxnSpPr>
        <p:spPr>
          <a:xfrm flipH="1" flipV="1">
            <a:off x="2563813" y="3743325"/>
            <a:ext cx="1622425" cy="19050"/>
          </a:xfrm>
          <a:prstGeom prst="line">
            <a:avLst/>
          </a:prstGeom>
          <a:ln>
            <a:solidFill>
              <a:schemeClr val="tx1"/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Łącznik prostoliniowy 42"/>
          <p:cNvCxnSpPr>
            <a:stCxn id="24" idx="0"/>
          </p:cNvCxnSpPr>
          <p:nvPr/>
        </p:nvCxnSpPr>
        <p:spPr>
          <a:xfrm>
            <a:off x="3924300" y="3398838"/>
            <a:ext cx="0" cy="1758950"/>
          </a:xfrm>
          <a:prstGeom prst="line">
            <a:avLst/>
          </a:prstGeom>
          <a:ln>
            <a:solidFill>
              <a:schemeClr val="tx1"/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Łącznik prostoliniowy 44"/>
          <p:cNvCxnSpPr/>
          <p:nvPr/>
        </p:nvCxnSpPr>
        <p:spPr>
          <a:xfrm flipH="1" flipV="1">
            <a:off x="2563813" y="3454400"/>
            <a:ext cx="1360487" cy="4763"/>
          </a:xfrm>
          <a:prstGeom prst="line">
            <a:avLst/>
          </a:prstGeom>
          <a:ln>
            <a:solidFill>
              <a:schemeClr val="tx1"/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035" name="pole tekstowe 45"/>
          <p:cNvSpPr txBox="1">
            <a:spLocks noChangeArrowheads="1"/>
          </p:cNvSpPr>
          <p:nvPr/>
        </p:nvSpPr>
        <p:spPr bwMode="auto">
          <a:xfrm>
            <a:off x="3424238" y="5157788"/>
            <a:ext cx="369887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l-PL" altLang="pl-PL" sz="1000"/>
              <a:t>Q</a:t>
            </a:r>
            <a:r>
              <a:rPr lang="pl-PL" altLang="pl-PL" sz="1000" baseline="-25000"/>
              <a:t>0</a:t>
            </a:r>
          </a:p>
        </p:txBody>
      </p:sp>
      <p:sp>
        <p:nvSpPr>
          <p:cNvPr id="43036" name="pole tekstowe 46"/>
          <p:cNvSpPr txBox="1">
            <a:spLocks noChangeArrowheads="1"/>
          </p:cNvSpPr>
          <p:nvPr/>
        </p:nvSpPr>
        <p:spPr bwMode="auto">
          <a:xfrm>
            <a:off x="3784600" y="5157788"/>
            <a:ext cx="36830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l-PL" altLang="pl-PL" sz="1000"/>
              <a:t>Q</a:t>
            </a:r>
            <a:r>
              <a:rPr lang="pl-PL" altLang="pl-PL" sz="1000" baseline="-25000"/>
              <a:t>1</a:t>
            </a:r>
          </a:p>
        </p:txBody>
      </p:sp>
      <p:sp>
        <p:nvSpPr>
          <p:cNvPr id="43037" name="pole tekstowe 47"/>
          <p:cNvSpPr txBox="1">
            <a:spLocks noChangeArrowheads="1"/>
          </p:cNvSpPr>
          <p:nvPr/>
        </p:nvSpPr>
        <p:spPr bwMode="auto">
          <a:xfrm>
            <a:off x="4095750" y="5157788"/>
            <a:ext cx="36830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l-PL" altLang="pl-PL" sz="1000"/>
              <a:t>Q</a:t>
            </a:r>
            <a:r>
              <a:rPr lang="pl-PL" altLang="pl-PL" sz="1000" baseline="-25000"/>
              <a:t>2</a:t>
            </a:r>
          </a:p>
        </p:txBody>
      </p:sp>
      <p:sp>
        <p:nvSpPr>
          <p:cNvPr id="43038" name="pole tekstowe 48"/>
          <p:cNvSpPr txBox="1">
            <a:spLocks noChangeArrowheads="1"/>
          </p:cNvSpPr>
          <p:nvPr/>
        </p:nvSpPr>
        <p:spPr bwMode="auto">
          <a:xfrm>
            <a:off x="2174875" y="3944938"/>
            <a:ext cx="369888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l-PL" altLang="pl-PL" sz="1000"/>
              <a:t>p</a:t>
            </a:r>
            <a:r>
              <a:rPr lang="pl-PL" altLang="pl-PL" sz="1000" baseline="-25000"/>
              <a:t>0</a:t>
            </a:r>
          </a:p>
        </p:txBody>
      </p:sp>
      <p:sp>
        <p:nvSpPr>
          <p:cNvPr id="43039" name="pole tekstowe 49"/>
          <p:cNvSpPr txBox="1">
            <a:spLocks noChangeArrowheads="1"/>
          </p:cNvSpPr>
          <p:nvPr/>
        </p:nvSpPr>
        <p:spPr bwMode="auto">
          <a:xfrm>
            <a:off x="2187575" y="3638550"/>
            <a:ext cx="368300" cy="246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l-PL" altLang="pl-PL" sz="1000"/>
              <a:t>p</a:t>
            </a:r>
            <a:r>
              <a:rPr lang="pl-PL" altLang="pl-PL" sz="1000" baseline="-25000"/>
              <a:t>2</a:t>
            </a:r>
          </a:p>
        </p:txBody>
      </p:sp>
      <p:sp>
        <p:nvSpPr>
          <p:cNvPr id="43040" name="pole tekstowe 50"/>
          <p:cNvSpPr txBox="1">
            <a:spLocks noChangeArrowheads="1"/>
          </p:cNvSpPr>
          <p:nvPr/>
        </p:nvSpPr>
        <p:spPr bwMode="auto">
          <a:xfrm>
            <a:off x="2170113" y="3349625"/>
            <a:ext cx="369887" cy="246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l-PL" altLang="pl-PL" sz="1000"/>
              <a:t>p</a:t>
            </a:r>
            <a:r>
              <a:rPr lang="pl-PL" altLang="pl-PL" sz="1000" baseline="-25000"/>
              <a:t>1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FontTx/>
              <a:buNone/>
            </a:pPr>
            <a:r>
              <a:rPr lang="pl-PL" altLang="pl-PL" smtClean="0"/>
              <a:t>Wyjściowy stan charakteryzuje funkcje D</a:t>
            </a:r>
            <a:r>
              <a:rPr lang="pl-PL" altLang="pl-PL" baseline="-25000" smtClean="0"/>
              <a:t>0</a:t>
            </a:r>
            <a:r>
              <a:rPr lang="pl-PL" altLang="pl-PL" smtClean="0"/>
              <a:t>. Równowaga krótko- i długookresowa jest określona w punkcie A, gdzie przedsiębiorstwa w gałęzi wytwarzają Q</a:t>
            </a:r>
            <a:r>
              <a:rPr lang="pl-PL" altLang="pl-PL" baseline="-25000" smtClean="0"/>
              <a:t>0</a:t>
            </a:r>
            <a:r>
              <a:rPr lang="pl-PL" altLang="pl-PL" smtClean="0"/>
              <a:t>. </a:t>
            </a:r>
          </a:p>
          <a:p>
            <a:pPr marL="0" indent="0" algn="just">
              <a:buFontTx/>
              <a:buNone/>
            </a:pPr>
            <a:endParaRPr lang="pl-PL" altLang="pl-PL" smtClean="0"/>
          </a:p>
          <a:p>
            <a:pPr marL="0" indent="0" algn="just">
              <a:buFontTx/>
              <a:buNone/>
            </a:pPr>
            <a:r>
              <a:rPr lang="pl-PL" altLang="pl-PL" b="1" smtClean="0">
                <a:solidFill>
                  <a:srgbClr val="0070C0"/>
                </a:solidFill>
              </a:rPr>
              <a:t>Wzrost popytu na produkty gałęzi obrazuje przesunięcie funkcji D</a:t>
            </a:r>
            <a:r>
              <a:rPr lang="pl-PL" altLang="pl-PL" b="1" baseline="-25000" smtClean="0">
                <a:solidFill>
                  <a:srgbClr val="0070C0"/>
                </a:solidFill>
              </a:rPr>
              <a:t>0</a:t>
            </a:r>
            <a:r>
              <a:rPr lang="pl-PL" altLang="pl-PL" b="1" smtClean="0">
                <a:solidFill>
                  <a:srgbClr val="0070C0"/>
                </a:solidFill>
              </a:rPr>
              <a:t> do pozycji D</a:t>
            </a:r>
            <a:r>
              <a:rPr lang="pl-PL" altLang="pl-PL" b="1" baseline="-25000" smtClean="0">
                <a:solidFill>
                  <a:srgbClr val="0070C0"/>
                </a:solidFill>
              </a:rPr>
              <a:t>1</a:t>
            </a:r>
            <a:r>
              <a:rPr lang="pl-PL" altLang="pl-PL" b="1" smtClean="0">
                <a:solidFill>
                  <a:srgbClr val="0070C0"/>
                </a:solidFill>
              </a:rPr>
              <a:t>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Symbol zastępczy zawartości 2"/>
          <p:cNvSpPr>
            <a:spLocks noGrp="1"/>
          </p:cNvSpPr>
          <p:nvPr>
            <p:ph idx="1"/>
          </p:nvPr>
        </p:nvSpPr>
        <p:spPr>
          <a:xfrm>
            <a:off x="457200" y="908050"/>
            <a:ext cx="8229600" cy="5218113"/>
          </a:xfrm>
        </p:spPr>
        <p:txBody>
          <a:bodyPr/>
          <a:lstStyle/>
          <a:p>
            <a:pPr marL="0" indent="0" algn="just">
              <a:buFontTx/>
              <a:buNone/>
            </a:pPr>
            <a:r>
              <a:rPr lang="pl-PL" altLang="pl-PL" smtClean="0"/>
              <a:t>W krótkim okresie nowa równowaga ustala się w punkcie B, przy produkcji Q</a:t>
            </a:r>
            <a:r>
              <a:rPr lang="pl-PL" altLang="pl-PL" baseline="-25000" smtClean="0"/>
              <a:t>1</a:t>
            </a:r>
            <a:r>
              <a:rPr lang="pl-PL" altLang="pl-PL" smtClean="0"/>
              <a:t>.</a:t>
            </a:r>
          </a:p>
          <a:p>
            <a:pPr marL="0" indent="0" algn="just">
              <a:buFontTx/>
              <a:buNone/>
            </a:pPr>
            <a:endParaRPr lang="pl-PL" altLang="pl-PL" smtClean="0"/>
          </a:p>
          <a:p>
            <a:pPr marL="0" indent="0" algn="just">
              <a:buFontTx/>
              <a:buNone/>
            </a:pPr>
            <a:r>
              <a:rPr lang="pl-PL" altLang="pl-PL" smtClean="0"/>
              <a:t>Przedsiębiorstwa są wyposażone w stałe czynniki wytwórcze i trzeba wzrostu ceny aż do p</a:t>
            </a:r>
            <a:r>
              <a:rPr lang="pl-PL" altLang="pl-PL" baseline="-25000" smtClean="0"/>
              <a:t>1</a:t>
            </a:r>
            <a:r>
              <a:rPr lang="pl-PL" altLang="pl-PL" smtClean="0"/>
              <a:t>, żeby je zachęcić do zwiększenia produkcji do Q</a:t>
            </a:r>
            <a:r>
              <a:rPr lang="pl-PL" altLang="pl-PL" baseline="-25000" smtClean="0"/>
              <a:t>1</a:t>
            </a:r>
            <a:r>
              <a:rPr lang="pl-PL" altLang="pl-PL" smtClean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FontTx/>
              <a:buNone/>
            </a:pPr>
            <a:r>
              <a:rPr lang="pl-PL" altLang="pl-PL" smtClean="0"/>
              <a:t>Zyski występujące w krótkim okresie zachęcają do wejścia do gałęzi nowe przedsiębiorstwa z branży.</a:t>
            </a:r>
          </a:p>
          <a:p>
            <a:pPr marL="0" indent="0" algn="just">
              <a:buFontTx/>
              <a:buNone/>
            </a:pPr>
            <a:endParaRPr lang="pl-PL" altLang="pl-PL" smtClean="0"/>
          </a:p>
          <a:p>
            <a:pPr marL="0" indent="0" algn="just">
              <a:buFontTx/>
              <a:buNone/>
            </a:pPr>
            <a:r>
              <a:rPr lang="pl-PL" altLang="pl-PL" smtClean="0"/>
              <a:t>Rosnąca podaż łagodzi początkowy wzrost ceny (obniża się do p</a:t>
            </a:r>
            <a:r>
              <a:rPr lang="pl-PL" altLang="pl-PL" baseline="-25000" smtClean="0"/>
              <a:t>2</a:t>
            </a:r>
            <a:r>
              <a:rPr lang="pl-PL" altLang="pl-PL" smtClean="0"/>
              <a:t>) i zwiększa się podaż gałęzi do Q</a:t>
            </a:r>
            <a:r>
              <a:rPr lang="pl-PL" altLang="pl-PL" baseline="-25000" smtClean="0"/>
              <a:t>2</a:t>
            </a:r>
            <a:r>
              <a:rPr lang="pl-PL" altLang="pl-PL" smtClean="0"/>
              <a:t>. Równowaga jest określona </a:t>
            </a:r>
            <a:br>
              <a:rPr lang="pl-PL" altLang="pl-PL" smtClean="0"/>
            </a:br>
            <a:r>
              <a:rPr lang="pl-PL" altLang="pl-PL" smtClean="0"/>
              <a:t>w punkcie C.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Tytuł 1"/>
          <p:cNvSpPr>
            <a:spLocks noGrp="1"/>
          </p:cNvSpPr>
          <p:nvPr>
            <p:ph type="title"/>
          </p:nvPr>
        </p:nvSpPr>
        <p:spPr>
          <a:xfrm>
            <a:off x="395288" y="2708275"/>
            <a:ext cx="8229600" cy="1143000"/>
          </a:xfrm>
        </p:spPr>
        <p:txBody>
          <a:bodyPr/>
          <a:lstStyle/>
          <a:p>
            <a:r>
              <a:rPr lang="pl-PL" altLang="pl-PL" b="1" smtClean="0">
                <a:solidFill>
                  <a:srgbClr val="FF0000"/>
                </a:solidFill>
              </a:rPr>
              <a:t>Dziękuję za uwagę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836613"/>
            <a:ext cx="8229600" cy="5289550"/>
          </a:xfrm>
        </p:spPr>
        <p:txBody>
          <a:bodyPr/>
          <a:lstStyle/>
          <a:p>
            <a:pPr algn="just" eaLnBrk="1" hangingPunct="1">
              <a:buFontTx/>
              <a:buNone/>
            </a:pPr>
            <a:r>
              <a:rPr lang="pl-PL" altLang="pl-PL" smtClean="0"/>
              <a:t>	Wyróżnia się następujące </a:t>
            </a:r>
            <a:r>
              <a:rPr lang="pl-PL" altLang="pl-PL" b="1" smtClean="0">
                <a:solidFill>
                  <a:schemeClr val="accent2"/>
                </a:solidFill>
              </a:rPr>
              <a:t>rodzaje struktur rynkowych</a:t>
            </a:r>
            <a:r>
              <a:rPr lang="pl-PL" altLang="pl-PL" smtClean="0"/>
              <a:t>:</a:t>
            </a:r>
          </a:p>
          <a:p>
            <a:pPr algn="just" eaLnBrk="1" hangingPunct="1">
              <a:buFont typeface="Wingdings" pitchFamily="2" charset="2"/>
              <a:buChar char="Ø"/>
            </a:pPr>
            <a:r>
              <a:rPr lang="pl-PL" altLang="pl-PL" smtClean="0"/>
              <a:t>konkurencję doskonałą</a:t>
            </a:r>
          </a:p>
          <a:p>
            <a:pPr algn="just" eaLnBrk="1" hangingPunct="1">
              <a:buFont typeface="Wingdings" pitchFamily="2" charset="2"/>
              <a:buChar char="Ø"/>
            </a:pPr>
            <a:r>
              <a:rPr lang="pl-PL" altLang="pl-PL" smtClean="0"/>
              <a:t>konkurencję monopolistyczną</a:t>
            </a:r>
          </a:p>
          <a:p>
            <a:pPr algn="just" eaLnBrk="1" hangingPunct="1">
              <a:buFont typeface="Wingdings" pitchFamily="2" charset="2"/>
              <a:buChar char="Ø"/>
            </a:pPr>
            <a:r>
              <a:rPr lang="pl-PL" altLang="pl-PL" smtClean="0"/>
              <a:t>oligopol</a:t>
            </a:r>
          </a:p>
          <a:p>
            <a:pPr algn="just" eaLnBrk="1" hangingPunct="1">
              <a:buFont typeface="Wingdings" pitchFamily="2" charset="2"/>
              <a:buChar char="Ø"/>
            </a:pPr>
            <a:r>
              <a:rPr lang="pl-PL" altLang="pl-PL" smtClean="0"/>
              <a:t>monopol</a:t>
            </a:r>
          </a:p>
          <a:p>
            <a:pPr algn="just" eaLnBrk="1" hangingPunct="1"/>
            <a:endParaRPr lang="pl-PL" altLang="pl-PL" smtClean="0"/>
          </a:p>
          <a:p>
            <a:pPr algn="just" eaLnBrk="1" hangingPunct="1">
              <a:buFontTx/>
              <a:buNone/>
            </a:pPr>
            <a:r>
              <a:rPr lang="pl-PL" altLang="pl-PL" smtClean="0"/>
              <a:t>	Trzy ostatnie struktury określa się jako </a:t>
            </a:r>
            <a:r>
              <a:rPr lang="pl-PL" altLang="pl-PL" b="1" smtClean="0">
                <a:solidFill>
                  <a:srgbClr val="FF0000"/>
                </a:solidFill>
              </a:rPr>
              <a:t>konkurencję niedoskonałą</a:t>
            </a:r>
            <a:r>
              <a:rPr lang="pl-PL" altLang="pl-PL" smtClean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323850" y="2349500"/>
            <a:ext cx="8229600" cy="1143000"/>
          </a:xfrm>
        </p:spPr>
        <p:txBody>
          <a:bodyPr/>
          <a:lstStyle/>
          <a:p>
            <a:pPr eaLnBrk="1" hangingPunct="1"/>
            <a:r>
              <a:rPr lang="pl-PL" altLang="pl-PL" sz="4000" b="1" smtClean="0">
                <a:solidFill>
                  <a:srgbClr val="FF0000"/>
                </a:solidFill>
              </a:rPr>
              <a:t>Cechy konkurencji doskonałej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620713"/>
            <a:ext cx="8229600" cy="5505450"/>
          </a:xfrm>
        </p:spPr>
        <p:txBody>
          <a:bodyPr/>
          <a:lstStyle/>
          <a:p>
            <a:pPr marL="609600" indent="-609600" algn="just" eaLnBrk="1" hangingPunct="1">
              <a:buFontTx/>
              <a:buNone/>
            </a:pPr>
            <a:r>
              <a:rPr lang="pl-PL" altLang="pl-PL" smtClean="0"/>
              <a:t>	Konkurencja doskonała charakteryzuje się:</a:t>
            </a:r>
          </a:p>
          <a:p>
            <a:pPr marL="609600" indent="-609600" algn="just" eaLnBrk="1" hangingPunct="1">
              <a:buFontTx/>
              <a:buNone/>
            </a:pPr>
            <a:endParaRPr lang="pl-PL" altLang="pl-PL" smtClean="0"/>
          </a:p>
          <a:p>
            <a:pPr marL="609600" indent="-609600" algn="just" eaLnBrk="1" hangingPunct="1">
              <a:buFontTx/>
              <a:buAutoNum type="arabicPeriod"/>
            </a:pPr>
            <a:r>
              <a:rPr lang="pl-PL" altLang="pl-PL" smtClean="0"/>
              <a:t>Na rynku występuje </a:t>
            </a:r>
            <a:r>
              <a:rPr lang="pl-PL" altLang="pl-PL" b="1" smtClean="0">
                <a:solidFill>
                  <a:schemeClr val="accent2"/>
                </a:solidFill>
              </a:rPr>
              <a:t>bardzo wielu sprzedających i kupujących</a:t>
            </a:r>
            <a:r>
              <a:rPr lang="pl-PL" altLang="pl-PL" smtClean="0"/>
              <a:t>. Każdy </a:t>
            </a:r>
            <a:br>
              <a:rPr lang="pl-PL" altLang="pl-PL" smtClean="0"/>
            </a:br>
            <a:r>
              <a:rPr lang="pl-PL" altLang="pl-PL" smtClean="0"/>
              <a:t>z producentów posiada znikomy udział </a:t>
            </a:r>
            <a:br>
              <a:rPr lang="pl-PL" altLang="pl-PL" smtClean="0"/>
            </a:br>
            <a:r>
              <a:rPr lang="pl-PL" altLang="pl-PL" smtClean="0"/>
              <a:t>w rynku i zmiana przez nich wielkości produkcji nie wpływa na zmianę rynkowej podaży.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404813"/>
            <a:ext cx="8229600" cy="5721350"/>
          </a:xfrm>
        </p:spPr>
        <p:txBody>
          <a:bodyPr/>
          <a:lstStyle/>
          <a:p>
            <a:pPr marL="609600" indent="-609600" algn="just" eaLnBrk="1" hangingPunct="1">
              <a:buFontTx/>
              <a:buAutoNum type="arabicPeriod" startAt="2"/>
            </a:pPr>
            <a:r>
              <a:rPr lang="pl-PL" altLang="pl-PL" smtClean="0"/>
              <a:t>Oferowany na rynku </a:t>
            </a:r>
            <a:r>
              <a:rPr lang="pl-PL" altLang="pl-PL" b="1" smtClean="0">
                <a:solidFill>
                  <a:schemeClr val="accent2"/>
                </a:solidFill>
              </a:rPr>
              <a:t>produkt jest homogeniczny</a:t>
            </a:r>
            <a:r>
              <a:rPr lang="pl-PL" altLang="pl-PL" smtClean="0"/>
              <a:t> (jednorodny, standaryzowany, identyczny). W związku z tym sprzedający nie mogą na rynku konkurować ze względu na cechy produktu. Reklama jest więc zbędna.</a:t>
            </a:r>
          </a:p>
          <a:p>
            <a:pPr marL="609600" indent="-609600" algn="just" eaLnBrk="1" hangingPunct="1">
              <a:buFontTx/>
              <a:buAutoNum type="arabicPeriod" startAt="2"/>
            </a:pPr>
            <a:endParaRPr lang="pl-PL" altLang="pl-PL" smtClean="0"/>
          </a:p>
          <a:p>
            <a:pPr marL="609600" indent="-609600" algn="just" eaLnBrk="1" hangingPunct="1">
              <a:buFontTx/>
              <a:buAutoNum type="arabicPeriod" startAt="2"/>
            </a:pPr>
            <a:r>
              <a:rPr lang="pl-PL" altLang="pl-PL" smtClean="0"/>
              <a:t>Cena na rynku jest taka sama. </a:t>
            </a:r>
            <a:r>
              <a:rPr lang="pl-PL" altLang="pl-PL" b="1" smtClean="0">
                <a:solidFill>
                  <a:schemeClr val="accent2"/>
                </a:solidFill>
              </a:rPr>
              <a:t>Rynek jest dawcą ceny, zaś sprzedający są jej biorcą</a:t>
            </a:r>
            <a:r>
              <a:rPr lang="pl-PL" altLang="pl-PL" smtClean="0"/>
              <a:t> i nie mają na jej ustalanie żadnego wpływu.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765175"/>
            <a:ext cx="8229600" cy="5360988"/>
          </a:xfrm>
        </p:spPr>
        <p:txBody>
          <a:bodyPr/>
          <a:lstStyle/>
          <a:p>
            <a:pPr marL="533400" indent="-533400" algn="just" eaLnBrk="1" hangingPunct="1">
              <a:lnSpc>
                <a:spcPct val="90000"/>
              </a:lnSpc>
              <a:buFontTx/>
              <a:buAutoNum type="arabicPeriod" startAt="4"/>
            </a:pPr>
            <a:r>
              <a:rPr lang="pl-PL" altLang="pl-PL" b="1" smtClean="0">
                <a:solidFill>
                  <a:schemeClr val="accent2"/>
                </a:solidFill>
              </a:rPr>
              <a:t>Rynek jest przejrzysty</a:t>
            </a:r>
            <a:r>
              <a:rPr lang="pl-PL" altLang="pl-PL" smtClean="0"/>
              <a:t>. Klienci posiadają doskonałą informację </a:t>
            </a:r>
            <a:br>
              <a:rPr lang="pl-PL" altLang="pl-PL" smtClean="0"/>
            </a:br>
            <a:r>
              <a:rPr lang="pl-PL" altLang="pl-PL" smtClean="0"/>
              <a:t>o cechach, cenie i dostępności produktu, zaś sprzedający o gustach </a:t>
            </a:r>
            <a:br>
              <a:rPr lang="pl-PL" altLang="pl-PL" smtClean="0"/>
            </a:br>
            <a:r>
              <a:rPr lang="pl-PL" altLang="pl-PL" smtClean="0"/>
              <a:t>i preferencjach konsumentów oraz </a:t>
            </a:r>
            <a:br>
              <a:rPr lang="pl-PL" altLang="pl-PL" smtClean="0"/>
            </a:br>
            <a:r>
              <a:rPr lang="pl-PL" altLang="pl-PL" smtClean="0"/>
              <a:t>o kosztach.</a:t>
            </a:r>
          </a:p>
          <a:p>
            <a:pPr marL="533400" indent="-533400" algn="just" eaLnBrk="1" hangingPunct="1">
              <a:lnSpc>
                <a:spcPct val="90000"/>
              </a:lnSpc>
              <a:buFontTx/>
              <a:buAutoNum type="arabicPeriod" startAt="4"/>
            </a:pPr>
            <a:endParaRPr lang="pl-PL" altLang="pl-PL" smtClean="0"/>
          </a:p>
          <a:p>
            <a:pPr marL="533400" indent="-533400" algn="just" eaLnBrk="1" hangingPunct="1">
              <a:lnSpc>
                <a:spcPct val="90000"/>
              </a:lnSpc>
              <a:buFontTx/>
              <a:buAutoNum type="arabicPeriod" startAt="4"/>
            </a:pPr>
            <a:r>
              <a:rPr lang="pl-PL" altLang="pl-PL" smtClean="0"/>
              <a:t>Istnieje </a:t>
            </a:r>
            <a:r>
              <a:rPr lang="pl-PL" altLang="pl-PL" b="1" smtClean="0">
                <a:solidFill>
                  <a:schemeClr val="accent2"/>
                </a:solidFill>
              </a:rPr>
              <a:t>łatwość wejścia na rynek </a:t>
            </a:r>
            <a:br>
              <a:rPr lang="pl-PL" altLang="pl-PL" b="1" smtClean="0">
                <a:solidFill>
                  <a:schemeClr val="accent2"/>
                </a:solidFill>
              </a:rPr>
            </a:br>
            <a:r>
              <a:rPr lang="pl-PL" altLang="pl-PL" b="1" smtClean="0">
                <a:solidFill>
                  <a:schemeClr val="accent2"/>
                </a:solidFill>
              </a:rPr>
              <a:t>i wyjścia z niego</a:t>
            </a:r>
            <a:r>
              <a:rPr lang="pl-PL" altLang="pl-PL" smtClean="0"/>
              <a:t> oraz doskonała mobilność czynników wytwórczych pomiędzy gałęziami.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rojekt domyślny">
  <a:themeElements>
    <a:clrScheme name="Projekt domyślny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rojekt domyślny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Projekt domyślny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jekt domyślny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jekt domyślny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jekt domyślny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jekt domyślny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jekt domyślny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jekt domyślny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1063</TotalTime>
  <Words>1092</Words>
  <Application>Microsoft Office PowerPoint</Application>
  <PresentationFormat>Pokaz na ekranie (4:3)</PresentationFormat>
  <Paragraphs>349</Paragraphs>
  <Slides>45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3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45</vt:i4>
      </vt:variant>
    </vt:vector>
  </HeadingPairs>
  <TitlesOfParts>
    <vt:vector size="49" baseType="lpstr">
      <vt:lpstr>Arial</vt:lpstr>
      <vt:lpstr>Calibri</vt:lpstr>
      <vt:lpstr>Wingdings</vt:lpstr>
      <vt:lpstr>Projekt domyślny</vt:lpstr>
      <vt:lpstr>Modele konkurencji rynkowej – konkurencja doskonała</vt:lpstr>
      <vt:lpstr>Plan wykładu</vt:lpstr>
      <vt:lpstr>Definicja i rodzaje struktur rynkowych </vt:lpstr>
      <vt:lpstr>Prezentacja programu PowerPoint</vt:lpstr>
      <vt:lpstr>Prezentacja programu PowerPoint</vt:lpstr>
      <vt:lpstr>Cechy konkurencji doskonałej</vt:lpstr>
      <vt:lpstr>Prezentacja programu PowerPoint</vt:lpstr>
      <vt:lpstr>Prezentacja programu PowerPoint</vt:lpstr>
      <vt:lpstr>Prezentacja programu PowerPoint</vt:lpstr>
      <vt:lpstr>Funkcja popytu na produkty pojedynczego przedsiębiorstwa jest pozioma (doskonale elastyczna)  i pokrywa się z funkcją utargu (przychodu) krańcowego </vt:lpstr>
      <vt:lpstr>Decyzje przedsiębiorstwa  w krótkim okresie </vt:lpstr>
      <vt:lpstr>Optimum ekonomiczne i opłacalność produkcji w krótkim okresie</vt:lpstr>
      <vt:lpstr>Prezentacja programu PowerPoint</vt:lpstr>
      <vt:lpstr>Cena zamknięcia i krzywa krótkookresowej podaży</vt:lpstr>
      <vt:lpstr>Prezentacja programu PowerPoint</vt:lpstr>
      <vt:lpstr>Decyzje przedsiębiorstwa  w długim okresie </vt:lpstr>
      <vt:lpstr>Optimum ekonomiczne i opłacalność produkcji w długim okresie</vt:lpstr>
      <vt:lpstr>Prezentacja programu PowerPoint</vt:lpstr>
      <vt:lpstr>Cena wejścia i wyjścia oraz krzywa długookresowej podaży</vt:lpstr>
      <vt:lpstr>Krzywe podaży w krótkim i długim okresie</vt:lpstr>
      <vt:lpstr>Prezentacja programu PowerPoint</vt:lpstr>
      <vt:lpstr>Krzywa podaży dla gałęzi</vt:lpstr>
      <vt:lpstr>Prezentacja programu PowerPoint</vt:lpstr>
      <vt:lpstr>Konstrukcja krzywej podaży gałęzi</vt:lpstr>
      <vt:lpstr>Prezentacja programu PowerPoint</vt:lpstr>
      <vt:lpstr>Prezentacja programu PowerPoint</vt:lpstr>
      <vt:lpstr>Pozioma krzywa długookresowej podaży</vt:lpstr>
      <vt:lpstr>Prezentacja programu PowerPoint</vt:lpstr>
      <vt:lpstr>Analiza zmian równowagi  w konkurencji doskonałej</vt:lpstr>
      <vt:lpstr>Prezentacja programu PowerPoint</vt:lpstr>
      <vt:lpstr>Wzrost kosztów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Wzrost popytu</vt:lpstr>
      <vt:lpstr>Prezentacja programu PowerPoint</vt:lpstr>
      <vt:lpstr>Prezentacja programu PowerPoint</vt:lpstr>
      <vt:lpstr>Prezentacja programu PowerPoint</vt:lpstr>
      <vt:lpstr>Dziękuję za uwagę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Modele konkurencji rynkowej – konkurencja doskonała</dc:title>
  <dc:creator>Arteusz</dc:creator>
  <cp:lastModifiedBy>Artur Stec</cp:lastModifiedBy>
  <cp:revision>50</cp:revision>
  <dcterms:created xsi:type="dcterms:W3CDTF">2012-12-08T21:33:25Z</dcterms:created>
  <dcterms:modified xsi:type="dcterms:W3CDTF">2017-05-18T06:47:08Z</dcterms:modified>
</cp:coreProperties>
</file>